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7559675" cy="5759450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Merriweather" panose="020B060402020202020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5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85800"/>
            <a:ext cx="45021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4593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85800"/>
            <a:ext cx="45021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0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419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s-419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85800"/>
            <a:ext cx="45021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0830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942577"/>
            <a:ext cx="6425724" cy="2005142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3025045"/>
            <a:ext cx="5669756" cy="1390533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474724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04412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306637"/>
            <a:ext cx="1630055" cy="488086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306637"/>
            <a:ext cx="4795669" cy="488086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479059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s-419" sz="1157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pPr>
                <a:buClr>
                  <a:schemeClr val="dk1"/>
                </a:buClr>
                <a:buSzPct val="25000"/>
              </a:pPr>
              <a:t>‹Nº›</a:t>
            </a:fld>
            <a:endParaRPr lang="es-419" sz="115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4403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1435864"/>
            <a:ext cx="6520220" cy="2395771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3854300"/>
            <a:ext cx="6520220" cy="1259879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551737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533187"/>
            <a:ext cx="3212862" cy="365431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533187"/>
            <a:ext cx="3212862" cy="365431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8012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06639"/>
            <a:ext cx="6520220" cy="111322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411865"/>
            <a:ext cx="3198096" cy="69193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2103799"/>
            <a:ext cx="3198096" cy="30943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411865"/>
            <a:ext cx="3213847" cy="69193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2103799"/>
            <a:ext cx="3213847" cy="30943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117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073122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917664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83963"/>
            <a:ext cx="2438192" cy="1343872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829256"/>
            <a:ext cx="3827085" cy="4092942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727835"/>
            <a:ext cx="2438192" cy="3201028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3373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383963"/>
            <a:ext cx="2438192" cy="1343872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829256"/>
            <a:ext cx="3827085" cy="4092942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1727835"/>
            <a:ext cx="2438192" cy="3201028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94655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33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306639"/>
            <a:ext cx="652022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533187"/>
            <a:ext cx="652022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5338158"/>
            <a:ext cx="170092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48995-84D1-499E-85CE-F82889086CC8}" type="datetimeFigureOut">
              <a:rPr lang="es-PE" smtClean="0"/>
              <a:t>08/02/2017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5338158"/>
            <a:ext cx="255139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5338158"/>
            <a:ext cx="170092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s-419" sz="827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827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998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57693" y="652889"/>
            <a:ext cx="7044288" cy="655271"/>
          </a:xfrm>
          <a:prstGeom prst="rect">
            <a:avLst/>
          </a:prstGeom>
        </p:spPr>
        <p:txBody>
          <a:bodyPr vert="horz" lIns="75585" tIns="75585" rIns="75585" bIns="7558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419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FÍSICA MODERNA 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554947" y="3495789"/>
            <a:ext cx="6449782" cy="655271"/>
          </a:xfrm>
          <a:prstGeom prst="rect">
            <a:avLst/>
          </a:prstGeom>
        </p:spPr>
        <p:txBody>
          <a:bodyPr vert="horz" lIns="75585" tIns="75585" rIns="75585" bIns="7558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419" sz="2480" b="1" dirty="0">
                <a:solidFill>
                  <a:schemeClr val="bg1"/>
                </a:solidFill>
              </a:rPr>
              <a:t>CB - 313 U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476" y="2722823"/>
            <a:ext cx="2435048" cy="140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00" y="2819425"/>
            <a:ext cx="2164352" cy="135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724952" y="1605167"/>
            <a:ext cx="2075748" cy="11696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333721" y="4841883"/>
            <a:ext cx="2892232" cy="241158"/>
          </a:xfrm>
          <a:prstGeom prst="rect">
            <a:avLst/>
          </a:prstGeom>
          <a:noFill/>
          <a:ln>
            <a:noFill/>
          </a:ln>
        </p:spPr>
        <p:txBody>
          <a:bodyPr lIns="75585" tIns="75585" rIns="75585" bIns="75585" anchor="t" anchorCtr="0">
            <a:noAutofit/>
          </a:bodyPr>
          <a:lstStyle/>
          <a:p>
            <a:r>
              <a:rPr lang="es-419" sz="1323" b="1" dirty="0">
                <a:solidFill>
                  <a:schemeClr val="bg1"/>
                </a:solidFill>
              </a:rPr>
              <a:t>Mg. PERCY V. CAÑOTE FAJARDO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397" y="234598"/>
            <a:ext cx="7361685" cy="2023789"/>
          </a:xfrm>
          <a:prstGeom prst="rect">
            <a:avLst/>
          </a:prstGeom>
          <a:solidFill>
            <a:srgbClr val="99CC00">
              <a:alpha val="0"/>
            </a:srgbClr>
          </a:solidFill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s-ES" sz="3086" dirty="0"/>
              <a:t>   </a:t>
            </a:r>
            <a:r>
              <a:rPr lang="es-ES" sz="3086" dirty="0">
                <a:solidFill>
                  <a:schemeClr val="tx1">
                    <a:lumMod val="75000"/>
                  </a:schemeClr>
                </a:solidFill>
              </a:rPr>
              <a:t>La</a:t>
            </a:r>
            <a:r>
              <a:rPr lang="es-ES" sz="3086" dirty="0">
                <a:solidFill>
                  <a:schemeClr val="bg1"/>
                </a:solidFill>
              </a:rPr>
              <a:t> información de estos </a:t>
            </a:r>
            <a:r>
              <a:rPr lang="es-ES" sz="3086" dirty="0">
                <a:solidFill>
                  <a:schemeClr val="tx1">
                    <a:lumMod val="75000"/>
                  </a:schemeClr>
                </a:solidFill>
              </a:rPr>
              <a:t>dos</a:t>
            </a:r>
            <a:r>
              <a:rPr lang="es-ES" sz="3086" dirty="0">
                <a:solidFill>
                  <a:schemeClr val="bg1"/>
                </a:solidFill>
              </a:rPr>
              <a:t> observadores {O, O’} se vincula con las transformaciones de Galileo, TG.</a:t>
            </a:r>
          </a:p>
          <a:p>
            <a:pPr>
              <a:buFontTx/>
              <a:buNone/>
              <a:defRPr/>
            </a:pPr>
            <a:endParaRPr lang="es-ES" sz="3086" dirty="0"/>
          </a:p>
        </p:txBody>
      </p:sp>
      <p:grpSp>
        <p:nvGrpSpPr>
          <p:cNvPr id="26" name="Grupo 25"/>
          <p:cNvGrpSpPr/>
          <p:nvPr/>
        </p:nvGrpSpPr>
        <p:grpSpPr>
          <a:xfrm>
            <a:off x="250590" y="2572615"/>
            <a:ext cx="3453652" cy="2007052"/>
            <a:chOff x="1187450" y="3716339"/>
            <a:chExt cx="3527425" cy="2068513"/>
          </a:xfrm>
        </p:grpSpPr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3059113" y="4076700"/>
              <a:ext cx="1008062" cy="7905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1908175" y="4076700"/>
              <a:ext cx="2087563" cy="86360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1187450" y="3716339"/>
              <a:ext cx="3527425" cy="2068513"/>
              <a:chOff x="612" y="2205"/>
              <a:chExt cx="2222" cy="1303"/>
            </a:xfrm>
          </p:grpSpPr>
          <p:grpSp>
            <p:nvGrpSpPr>
              <p:cNvPr id="10" name="Group 14"/>
              <p:cNvGrpSpPr>
                <a:grpSpLocks/>
              </p:cNvGrpSpPr>
              <p:nvPr/>
            </p:nvGrpSpPr>
            <p:grpSpPr bwMode="auto">
              <a:xfrm>
                <a:off x="612" y="2251"/>
                <a:ext cx="1724" cy="1088"/>
                <a:chOff x="612" y="2251"/>
                <a:chExt cx="1724" cy="1088"/>
              </a:xfrm>
            </p:grpSpPr>
            <p:sp>
              <p:nvSpPr>
                <p:cNvPr id="19" name="Line 15"/>
                <p:cNvSpPr>
                  <a:spLocks noChangeShapeType="1"/>
                </p:cNvSpPr>
                <p:nvPr/>
              </p:nvSpPr>
              <p:spPr bwMode="auto">
                <a:xfrm>
                  <a:off x="1111" y="2251"/>
                  <a:ext cx="0" cy="6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 sz="1543"/>
                </a:p>
              </p:txBody>
            </p:sp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1837" y="2251"/>
                  <a:ext cx="0" cy="6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 sz="1543"/>
                </a:p>
              </p:txBody>
            </p:sp>
            <p:sp>
              <p:nvSpPr>
                <p:cNvPr id="21" name="Line 17"/>
                <p:cNvSpPr>
                  <a:spLocks noChangeShapeType="1"/>
                </p:cNvSpPr>
                <p:nvPr/>
              </p:nvSpPr>
              <p:spPr bwMode="auto">
                <a:xfrm>
                  <a:off x="1111" y="2931"/>
                  <a:ext cx="12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 sz="1543"/>
                </a:p>
              </p:txBody>
            </p:sp>
            <p:sp>
              <p:nvSpPr>
                <p:cNvPr id="2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612" y="2931"/>
                  <a:ext cx="499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 sz="1543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292" y="2931"/>
                  <a:ext cx="545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 sz="1543"/>
                </a:p>
              </p:txBody>
            </p:sp>
          </p:grp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690" y="3249"/>
                <a:ext cx="19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Z</a:t>
                </a:r>
              </a:p>
            </p:txBody>
          </p:sp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1338" y="3294"/>
                <a:ext cx="31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Z’</a:t>
                </a:r>
              </a:p>
            </p:txBody>
          </p:sp>
          <p:sp>
            <p:nvSpPr>
              <p:cNvPr id="13" name="Text Box 22"/>
              <p:cNvSpPr txBox="1">
                <a:spLocks noChangeArrowheads="1"/>
              </p:cNvSpPr>
              <p:nvPr/>
            </p:nvSpPr>
            <p:spPr bwMode="auto">
              <a:xfrm>
                <a:off x="1111" y="2205"/>
                <a:ext cx="19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14" name="Text Box 23"/>
              <p:cNvSpPr txBox="1">
                <a:spLocks noChangeArrowheads="1"/>
              </p:cNvSpPr>
              <p:nvPr/>
            </p:nvSpPr>
            <p:spPr bwMode="auto">
              <a:xfrm>
                <a:off x="1837" y="2251"/>
                <a:ext cx="272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 dirty="0">
                    <a:latin typeface="Arial" panose="020B0604020202020204" pitchFamily="34" charset="0"/>
                  </a:rPr>
                  <a:t>Y’</a:t>
                </a:r>
              </a:p>
            </p:txBody>
          </p:sp>
          <p:sp>
            <p:nvSpPr>
              <p:cNvPr id="15" name="Text Box 24"/>
              <p:cNvSpPr txBox="1">
                <a:spLocks noChangeArrowheads="1"/>
              </p:cNvSpPr>
              <p:nvPr/>
            </p:nvSpPr>
            <p:spPr bwMode="auto">
              <a:xfrm>
                <a:off x="2381" y="2840"/>
                <a:ext cx="272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2562" y="2840"/>
                <a:ext cx="272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X’</a:t>
                </a:r>
              </a:p>
            </p:txBody>
          </p:sp>
          <p:sp>
            <p:nvSpPr>
              <p:cNvPr id="17" name="Text Box 26"/>
              <p:cNvSpPr txBox="1">
                <a:spLocks noChangeArrowheads="1"/>
              </p:cNvSpPr>
              <p:nvPr/>
            </p:nvSpPr>
            <p:spPr bwMode="auto">
              <a:xfrm>
                <a:off x="1020" y="2886"/>
                <a:ext cx="272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18" name="Text Box 27"/>
              <p:cNvSpPr txBox="1">
                <a:spLocks noChangeArrowheads="1"/>
              </p:cNvSpPr>
              <p:nvPr/>
            </p:nvSpPr>
            <p:spPr bwMode="auto">
              <a:xfrm>
                <a:off x="1746" y="2886"/>
                <a:ext cx="272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sz="1543">
                    <a:latin typeface="Arial" panose="020B0604020202020204" pitchFamily="34" charset="0"/>
                  </a:rPr>
                  <a:t>O’</a:t>
                </a:r>
              </a:p>
            </p:txBody>
          </p:sp>
        </p:grpSp>
        <p:sp>
          <p:nvSpPr>
            <p:cNvPr id="24" name="Line 10"/>
            <p:cNvSpPr>
              <a:spLocks noChangeShapeType="1"/>
            </p:cNvSpPr>
            <p:nvPr/>
          </p:nvSpPr>
          <p:spPr bwMode="auto">
            <a:xfrm>
              <a:off x="1908175" y="4868863"/>
              <a:ext cx="122396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3691743" y="1909567"/>
            <a:ext cx="3708339" cy="3565648"/>
            <a:chOff x="4787900" y="2565400"/>
            <a:chExt cx="4032250" cy="4103688"/>
          </a:xfrm>
        </p:grpSpPr>
        <p:sp>
          <p:nvSpPr>
            <p:cNvPr id="4" name="Rectangle 37"/>
            <p:cNvSpPr>
              <a:spLocks noChangeArrowheads="1"/>
            </p:cNvSpPr>
            <p:nvPr/>
          </p:nvSpPr>
          <p:spPr bwMode="auto">
            <a:xfrm>
              <a:off x="4787900" y="2565400"/>
              <a:ext cx="4032250" cy="4103688"/>
            </a:xfrm>
            <a:prstGeom prst="rect">
              <a:avLst/>
            </a:prstGeom>
            <a:solidFill>
              <a:srgbClr val="CC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graphicFrame>
          <p:nvGraphicFramePr>
            <p:cNvPr id="6" name="Object 28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:p14="http://schemas.microsoft.com/office/powerpoint/2010/main" val="3245734368"/>
                </p:ext>
              </p:extLst>
            </p:nvPr>
          </p:nvGraphicFramePr>
          <p:xfrm>
            <a:off x="5791651" y="2631399"/>
            <a:ext cx="1539737" cy="1275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4" name="Ecuación" r:id="rId3" imgW="583920" imgH="457200" progId="Equation.3">
                    <p:embed/>
                  </p:oleObj>
                </mc:Choice>
                <mc:Fallback>
                  <p:oleObj name="Ecuación" r:id="rId3" imgW="583920" imgH="457200" progId="Equation.3">
                    <p:embed/>
                    <p:pic>
                      <p:nvPicPr>
                        <p:cNvPr id="205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1651" y="2631399"/>
                          <a:ext cx="1539737" cy="1275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5"/>
            <p:cNvGraphicFramePr>
              <a:graphicFrameLocks noGrp="1"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178796914"/>
                </p:ext>
              </p:extLst>
            </p:nvPr>
          </p:nvGraphicFramePr>
          <p:xfrm>
            <a:off x="5093800" y="4012785"/>
            <a:ext cx="3668094" cy="24610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5" name="Equation" r:id="rId5" imgW="1739880" imgH="1015920" progId="Equation.DSMT4">
                    <p:embed/>
                  </p:oleObj>
                </mc:Choice>
                <mc:Fallback>
                  <p:oleObj name="Equation" r:id="rId5" imgW="1739880" imgH="1015920" progId="Equation.DSMT4">
                    <p:embed/>
                    <p:pic>
                      <p:nvPicPr>
                        <p:cNvPr id="2051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3800" y="4012785"/>
                          <a:ext cx="3668094" cy="2461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41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552628" y="1361842"/>
            <a:ext cx="6813857" cy="3966379"/>
            <a:chOff x="684213" y="1484313"/>
            <a:chExt cx="7859712" cy="452596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>
            <a:xfrm>
              <a:off x="684213" y="1484313"/>
              <a:ext cx="7859712" cy="45259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00796" tIns="50398" rIns="100796" bIns="50398" rtlCol="0">
              <a:normAutofit/>
            </a:bodyPr>
            <a:lstStyle>
              <a:lvl1pPr marL="128588" indent="-128588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Char char="•"/>
                <a:defRPr sz="15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s-ES" sz="3086" dirty="0"/>
                <a:t>  En la Teoría Relativista  Newtoniana la simultaneidad es absoluta </a:t>
              </a:r>
            </a:p>
            <a:p>
              <a:pPr>
                <a:buFontTx/>
                <a:buNone/>
                <a:defRPr/>
              </a:pPr>
              <a:endParaRPr lang="es-ES" sz="3086" dirty="0"/>
            </a:p>
            <a:p>
              <a:pPr>
                <a:buFontTx/>
                <a:buNone/>
                <a:defRPr/>
              </a:pPr>
              <a:r>
                <a:rPr lang="es-ES" sz="3086" dirty="0"/>
                <a:t>  Pero, cuando se resuelven problemas EM, el e</a:t>
              </a:r>
              <a:r>
                <a:rPr lang="es-ES" sz="3086" baseline="30000" dirty="0"/>
                <a:t>-</a:t>
              </a:r>
              <a:r>
                <a:rPr lang="es-ES" sz="3086" dirty="0"/>
                <a:t> atómico alcanza velocidades relativistas,</a:t>
              </a:r>
            </a:p>
            <a:p>
              <a:pPr>
                <a:buFontTx/>
                <a:buNone/>
                <a:defRPr/>
              </a:pPr>
              <a:endParaRPr lang="es-ES" sz="1800" dirty="0"/>
            </a:p>
            <a:p>
              <a:pPr>
                <a:buFontTx/>
                <a:buNone/>
                <a:defRPr/>
              </a:pPr>
              <a:r>
                <a:rPr lang="es-ES" sz="3086" dirty="0"/>
                <a:t>   LUZ:</a:t>
              </a:r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5238844"/>
                </p:ext>
              </p:extLst>
            </p:nvPr>
          </p:nvGraphicFramePr>
          <p:xfrm>
            <a:off x="2223837" y="5030229"/>
            <a:ext cx="3744912" cy="865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" name="Ecuación" r:id="rId3" imgW="1892160" imgH="457200" progId="Equation.3">
                    <p:embed/>
                  </p:oleObj>
                </mc:Choice>
                <mc:Fallback>
                  <p:oleObj name="Ecuación" r:id="rId3" imgW="1892160" imgH="457200" progId="Equation.3">
                    <p:embed/>
                    <p:pic>
                      <p:nvPicPr>
                        <p:cNvPr id="307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3837" y="5030229"/>
                          <a:ext cx="3744912" cy="865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4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:p14="http://schemas.microsoft.com/office/powerpoint/2010/main" val="54861284"/>
                </p:ext>
              </p:extLst>
            </p:nvPr>
          </p:nvGraphicFramePr>
          <p:xfrm>
            <a:off x="2132459" y="2551534"/>
            <a:ext cx="2576448" cy="472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9" name="Equation" r:id="rId5" imgW="1574640" imgH="291960" progId="Equation.DSMT4">
                    <p:embed/>
                  </p:oleObj>
                </mc:Choice>
                <mc:Fallback>
                  <p:oleObj name="Equation" r:id="rId5" imgW="1574640" imgH="291960" progId="Equation.DSMT4">
                    <p:embed/>
                    <p:pic>
                      <p:nvPicPr>
                        <p:cNvPr id="307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2459" y="2551534"/>
                          <a:ext cx="2576448" cy="472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6"/>
            <p:cNvGraphicFramePr>
              <a:graphicFrameLocks noGrp="1"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4054232288"/>
                </p:ext>
              </p:extLst>
            </p:nvPr>
          </p:nvGraphicFramePr>
          <p:xfrm>
            <a:off x="4096294" y="4307170"/>
            <a:ext cx="2798019" cy="420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" name="Equation" r:id="rId7" imgW="1688760" imgH="253800" progId="Equation.DSMT4">
                    <p:embed/>
                  </p:oleObj>
                </mc:Choice>
                <mc:Fallback>
                  <p:oleObj name="Equation" r:id="rId7" imgW="1688760" imgH="253800" progId="Equation.DSMT4">
                    <p:embed/>
                    <p:pic>
                      <p:nvPicPr>
                        <p:cNvPr id="307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6294" y="4307170"/>
                          <a:ext cx="2798019" cy="420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230" y="158592"/>
            <a:ext cx="9087359" cy="1448938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3527" b="1" dirty="0" err="1">
                <a:solidFill>
                  <a:srgbClr val="FFFF00"/>
                </a:solidFill>
              </a:rPr>
              <a:t>jj</a:t>
            </a:r>
            <a:r>
              <a:rPr lang="es-ES" sz="3527" b="1" dirty="0">
                <a:solidFill>
                  <a:srgbClr val="FFFF00"/>
                </a:solidFill>
              </a:rPr>
              <a:t>) Referente a los tiempos</a:t>
            </a:r>
          </a:p>
        </p:txBody>
      </p:sp>
    </p:spTree>
    <p:extLst>
      <p:ext uri="{BB962C8B-B14F-4D97-AF65-F5344CB8AC3E}">
        <p14:creationId xmlns:p14="http://schemas.microsoft.com/office/powerpoint/2010/main" val="17832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479" y="202341"/>
            <a:ext cx="9087360" cy="944959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s-ES" sz="3086" b="1" dirty="0" err="1">
                <a:solidFill>
                  <a:srgbClr val="FFFF00"/>
                </a:solidFill>
              </a:rPr>
              <a:t>ii</a:t>
            </a:r>
            <a:r>
              <a:rPr lang="es-ES" sz="3086" b="1" dirty="0">
                <a:solidFill>
                  <a:srgbClr val="FFFF00"/>
                </a:solidFill>
              </a:rPr>
              <a:t>) TR  </a:t>
            </a:r>
            <a:r>
              <a:rPr lang="es-ES" sz="3086" b="1" dirty="0" err="1">
                <a:solidFill>
                  <a:srgbClr val="FFFF00"/>
                </a:solidFill>
              </a:rPr>
              <a:t>Einsteiniana</a:t>
            </a:r>
            <a:endParaRPr lang="es-ES" sz="3086" b="1" dirty="0">
              <a:solidFill>
                <a:srgbClr val="FFFF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9695" y="1093734"/>
            <a:ext cx="7439980" cy="3242261"/>
          </a:xfrm>
          <a:prstGeom prst="rect">
            <a:avLst/>
          </a:prstGeom>
          <a:noFill/>
        </p:spPr>
        <p:txBody>
          <a:bodyPr vert="horz" lIns="100796" tIns="50398" rIns="100796" bIns="50398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   </a:t>
            </a:r>
            <a:r>
              <a:rPr lang="es-ES" altLang="es-PE" sz="2425" dirty="0">
                <a:solidFill>
                  <a:srgbClr val="FFFF00"/>
                </a:solidFill>
              </a:rPr>
              <a:t>j)</a:t>
            </a:r>
            <a:r>
              <a:rPr lang="es-ES" altLang="es-PE" sz="2425" dirty="0">
                <a:solidFill>
                  <a:schemeClr val="bg1"/>
                </a:solidFill>
              </a:rPr>
              <a:t> TRE , 1905 </a:t>
            </a:r>
          </a:p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		k) Los SRI  son equivalentes para las leyes físicas.</a:t>
            </a:r>
          </a:p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		</a:t>
            </a:r>
            <a:r>
              <a:rPr lang="es-ES" altLang="es-PE" sz="2425" dirty="0" err="1">
                <a:solidFill>
                  <a:schemeClr val="bg1"/>
                </a:solidFill>
              </a:rPr>
              <a:t>kk</a:t>
            </a:r>
            <a:r>
              <a:rPr lang="es-ES" altLang="es-PE" sz="2425" dirty="0">
                <a:solidFill>
                  <a:schemeClr val="bg1"/>
                </a:solidFill>
              </a:rPr>
              <a:t>) c  es un invariante físico.</a:t>
            </a:r>
          </a:p>
          <a:p>
            <a:pPr>
              <a:buFontTx/>
              <a:buNone/>
            </a:pPr>
            <a:endParaRPr lang="es-ES" altLang="es-PE" sz="2425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	</a:t>
            </a:r>
            <a:r>
              <a:rPr lang="es-ES" altLang="es-PE" sz="2425" u="sng" dirty="0">
                <a:solidFill>
                  <a:srgbClr val="FFFF00"/>
                </a:solidFill>
              </a:rPr>
              <a:t>Predicciones:</a:t>
            </a:r>
          </a:p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		l) La simultaneidad es relativa.</a:t>
            </a:r>
          </a:p>
          <a:p>
            <a:pPr>
              <a:buFontTx/>
              <a:buNone/>
            </a:pPr>
            <a:r>
              <a:rPr lang="es-ES" altLang="es-PE" sz="2425" dirty="0">
                <a:solidFill>
                  <a:schemeClr val="bg1"/>
                </a:solidFill>
              </a:rPr>
              <a:t>		ll ) Dilatación del tiempo </a:t>
            </a:r>
            <a:r>
              <a:rPr lang="es-ES" altLang="es-PE" sz="3086" dirty="0">
                <a:solidFill>
                  <a:schemeClr val="bg1"/>
                </a:solidFill>
              </a:rPr>
              <a:t>(</a:t>
            </a:r>
            <a:r>
              <a:rPr lang="es-ES" altLang="es-PE" sz="3086" dirty="0">
                <a:solidFill>
                  <a:srgbClr val="FF0000"/>
                </a:solidFill>
              </a:rPr>
              <a:t>Paradoja de los gemelos</a:t>
            </a:r>
            <a:r>
              <a:rPr lang="es-ES" altLang="es-PE" sz="3086" dirty="0">
                <a:solidFill>
                  <a:schemeClr val="bg1"/>
                </a:solidFill>
              </a:rPr>
              <a:t>)</a:t>
            </a:r>
          </a:p>
          <a:p>
            <a:pPr>
              <a:buFontTx/>
              <a:buNone/>
            </a:pPr>
            <a:r>
              <a:rPr lang="es-ES" altLang="es-PE" sz="1764" dirty="0">
                <a:solidFill>
                  <a:schemeClr val="bg1"/>
                </a:solidFill>
              </a:rPr>
              <a:t>		</a:t>
            </a:r>
            <a:r>
              <a:rPr lang="es-ES" altLang="es-PE" sz="2205" dirty="0" err="1">
                <a:solidFill>
                  <a:schemeClr val="bg1"/>
                </a:solidFill>
              </a:rPr>
              <a:t>lll</a:t>
            </a:r>
            <a:r>
              <a:rPr lang="es-ES" altLang="es-PE" sz="2205" dirty="0">
                <a:solidFill>
                  <a:schemeClr val="bg1"/>
                </a:solidFill>
              </a:rPr>
              <a:t>) Contracción de longitudes.</a:t>
            </a:r>
          </a:p>
        </p:txBody>
      </p:sp>
      <p:pic>
        <p:nvPicPr>
          <p:cNvPr id="8194" name="Picture 2" descr="Resultado de imagen para paradoja de los gemel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07" y="3898796"/>
            <a:ext cx="2606901" cy="14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0" y="202341"/>
            <a:ext cx="6929702" cy="5143613"/>
          </a:xfrm>
          <a:prstGeom prst="rect">
            <a:avLst/>
          </a:prstGeom>
          <a:noFill/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s-ES" altLang="es-PE" sz="1764" dirty="0">
                <a:solidFill>
                  <a:schemeClr val="bg1"/>
                </a:solidFill>
              </a:rPr>
              <a:t> </a:t>
            </a:r>
            <a:r>
              <a:rPr lang="es-ES" altLang="es-PE" sz="2205" dirty="0" err="1">
                <a:solidFill>
                  <a:srgbClr val="FFFF00"/>
                </a:solidFill>
              </a:rPr>
              <a:t>jj</a:t>
            </a:r>
            <a:r>
              <a:rPr lang="es-ES" altLang="es-PE" sz="2205" dirty="0">
                <a:solidFill>
                  <a:srgbClr val="FFFF00"/>
                </a:solidFill>
              </a:rPr>
              <a:t>)</a:t>
            </a:r>
            <a:r>
              <a:rPr lang="es-ES" altLang="es-PE" sz="2205" dirty="0">
                <a:solidFill>
                  <a:schemeClr val="bg1"/>
                </a:solidFill>
              </a:rPr>
              <a:t>  TRG , 1916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2205" dirty="0">
                <a:solidFill>
                  <a:schemeClr val="bg1"/>
                </a:solidFill>
              </a:rPr>
              <a:t>	  k) La equivalencia de sistemas relativos para las 	 leyes físicas.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2205" dirty="0">
                <a:solidFill>
                  <a:schemeClr val="bg1"/>
                </a:solidFill>
              </a:rPr>
              <a:t>	  </a:t>
            </a:r>
            <a:r>
              <a:rPr lang="es-ES" altLang="es-PE" sz="2205" dirty="0" err="1">
                <a:solidFill>
                  <a:schemeClr val="bg1"/>
                </a:solidFill>
              </a:rPr>
              <a:t>kk</a:t>
            </a:r>
            <a:r>
              <a:rPr lang="es-ES" altLang="es-PE" sz="2205" dirty="0">
                <a:solidFill>
                  <a:schemeClr val="bg1"/>
                </a:solidFill>
              </a:rPr>
              <a:t>) La equivalencia de sistemas gravitacionales 	   con sistemas acelerados.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s-ES" altLang="es-PE" sz="2205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2205" u="sng" dirty="0">
                <a:solidFill>
                  <a:srgbClr val="FFFF00"/>
                </a:solidFill>
              </a:rPr>
              <a:t>Predicciones</a:t>
            </a:r>
            <a:r>
              <a:rPr lang="es-ES" altLang="es-PE" sz="2205" dirty="0">
                <a:solidFill>
                  <a:srgbClr val="FFFF00"/>
                </a:solidFill>
              </a:rPr>
              <a:t>:</a:t>
            </a:r>
            <a:endParaRPr lang="es-ES" altLang="es-PE" sz="2205" u="sng" dirty="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altLang="es-PE" sz="2205" dirty="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rgbClr val="FFFF00"/>
                </a:solidFill>
              </a:rPr>
              <a:t>	</a:t>
            </a:r>
            <a:r>
              <a:rPr lang="es-ES" altLang="es-PE" sz="1984" dirty="0">
                <a:solidFill>
                  <a:schemeClr val="bg1"/>
                </a:solidFill>
              </a:rPr>
              <a:t>l) m</a:t>
            </a:r>
            <a:r>
              <a:rPr lang="es-ES" altLang="es-PE" sz="1984" baseline="-25000" dirty="0">
                <a:solidFill>
                  <a:schemeClr val="bg1"/>
                </a:solidFill>
              </a:rPr>
              <a:t>g</a:t>
            </a:r>
            <a:r>
              <a:rPr lang="es-ES" altLang="es-PE" sz="1984" dirty="0">
                <a:solidFill>
                  <a:schemeClr val="bg1"/>
                </a:solidFill>
              </a:rPr>
              <a:t>= </a:t>
            </a:r>
            <a:r>
              <a:rPr lang="es-ES" altLang="es-PE" sz="1984" dirty="0" err="1">
                <a:solidFill>
                  <a:schemeClr val="bg1"/>
                </a:solidFill>
              </a:rPr>
              <a:t>m</a:t>
            </a:r>
            <a:r>
              <a:rPr lang="es-ES" altLang="es-PE" sz="1984" baseline="-25000" dirty="0" err="1">
                <a:solidFill>
                  <a:schemeClr val="bg1"/>
                </a:solidFill>
              </a:rPr>
              <a:t>I</a:t>
            </a:r>
            <a:endParaRPr lang="es-ES" altLang="es-PE" sz="1984" baseline="-250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  ll) Las masas gravitacionales también dilatan al tiempo.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  </a:t>
            </a:r>
            <a:r>
              <a:rPr lang="es-ES" altLang="es-PE" sz="1984" dirty="0" err="1">
                <a:solidFill>
                  <a:schemeClr val="bg1"/>
                </a:solidFill>
              </a:rPr>
              <a:t>lll</a:t>
            </a:r>
            <a:r>
              <a:rPr lang="es-ES" altLang="es-PE" sz="1984" dirty="0">
                <a:solidFill>
                  <a:schemeClr val="bg1"/>
                </a:solidFill>
              </a:rPr>
              <a:t>) Curvatura y Torsión del R</a:t>
            </a:r>
            <a:r>
              <a:rPr lang="es-ES" altLang="es-PE" sz="1984" baseline="30000" dirty="0">
                <a:solidFill>
                  <a:schemeClr val="bg1"/>
                </a:solidFill>
              </a:rPr>
              <a:t>3</a:t>
            </a:r>
            <a:r>
              <a:rPr lang="es-ES" altLang="es-PE" sz="1984" dirty="0">
                <a:solidFill>
                  <a:schemeClr val="bg1"/>
                </a:solidFill>
              </a:rPr>
              <a:t> –t.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  </a:t>
            </a:r>
            <a:r>
              <a:rPr lang="es-ES" altLang="es-PE" sz="1984" dirty="0" err="1">
                <a:solidFill>
                  <a:schemeClr val="bg1"/>
                </a:solidFill>
              </a:rPr>
              <a:t>lV</a:t>
            </a:r>
            <a:r>
              <a:rPr lang="es-ES" altLang="es-PE" sz="1984" dirty="0">
                <a:solidFill>
                  <a:schemeClr val="bg1"/>
                </a:solidFill>
              </a:rPr>
              <a:t>) Existencia de hoyos negros, BH.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  V) Existencia de hoyos blancos, WH.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  VI) Existencia de Túnel de Gusano. </a:t>
            </a:r>
          </a:p>
        </p:txBody>
      </p:sp>
      <p:pic>
        <p:nvPicPr>
          <p:cNvPr id="9218" name="Picture 2" descr="Resultado de imagen para teoria relatividad gen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55" y="1706109"/>
            <a:ext cx="1965748" cy="137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n para tunel de gusa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580" y="3590197"/>
            <a:ext cx="3360299" cy="17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18302" y="158593"/>
            <a:ext cx="6861180" cy="138934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s-ES" sz="352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1,2) Experimento de </a:t>
            </a:r>
            <a:r>
              <a:rPr lang="es-ES" sz="3527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Michelson-Morley</a:t>
            </a:r>
            <a:r>
              <a:rPr lang="es-ES" sz="352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las transformaciones </a:t>
            </a:r>
            <a:r>
              <a:rPr lang="es-ES" sz="3527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lorentzianas</a:t>
            </a:r>
            <a:endParaRPr lang="es-ES" sz="3527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94974" y="1761524"/>
            <a:ext cx="6283888" cy="3411524"/>
          </a:xfrm>
          <a:prstGeom prst="rect">
            <a:avLst/>
          </a:prstGeom>
          <a:noFill/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7959" indent="-727959">
              <a:buFontTx/>
              <a:buAutoNum type="romanLcParenR"/>
            </a:pPr>
            <a:r>
              <a:rPr lang="es-ES" altLang="es-PE" sz="2646" dirty="0">
                <a:solidFill>
                  <a:srgbClr val="FFFF00"/>
                </a:solidFill>
              </a:rPr>
              <a:t>Experimento de M-M</a:t>
            </a:r>
            <a:r>
              <a:rPr lang="es-ES" altLang="es-PE" sz="2646" dirty="0"/>
              <a:t> </a:t>
            </a:r>
          </a:p>
          <a:p>
            <a:pPr marL="1140936" lvl="1" indent="-636964">
              <a:buNone/>
            </a:pPr>
            <a:r>
              <a:rPr lang="es-ES" altLang="es-PE" sz="2205" dirty="0">
                <a:solidFill>
                  <a:srgbClr val="FFFF00"/>
                </a:solidFill>
              </a:rPr>
              <a:t>j)</a:t>
            </a:r>
            <a:r>
              <a:rPr lang="es-ES" altLang="es-PE" sz="2205" dirty="0"/>
              <a:t> </a:t>
            </a:r>
            <a:r>
              <a:rPr lang="es-ES" altLang="es-PE" sz="2205" dirty="0">
                <a:solidFill>
                  <a:srgbClr val="FFFF00"/>
                </a:solidFill>
              </a:rPr>
              <a:t>Antecedentes</a:t>
            </a:r>
          </a:p>
          <a:p>
            <a:pPr marL="1140936" lvl="1" indent="-636964">
              <a:buNone/>
            </a:pPr>
            <a:r>
              <a:rPr lang="es-ES" altLang="es-PE" sz="2205" dirty="0"/>
              <a:t>   </a:t>
            </a:r>
            <a:r>
              <a:rPr lang="es-ES" altLang="es-PE" sz="2205" dirty="0">
                <a:solidFill>
                  <a:srgbClr val="FF3300"/>
                </a:solidFill>
              </a:rPr>
              <a:t>k)</a:t>
            </a:r>
            <a:r>
              <a:rPr lang="es-ES" altLang="es-PE" sz="2205" dirty="0">
                <a:solidFill>
                  <a:schemeClr val="bg1"/>
                </a:solidFill>
              </a:rPr>
              <a:t> Físicos de finales del s XIX creían en la existencia del éter.</a:t>
            </a:r>
          </a:p>
          <a:p>
            <a:pPr marL="1140936" lvl="1" indent="-636964">
              <a:buNone/>
            </a:pPr>
            <a:r>
              <a:rPr lang="es-ES" altLang="es-PE" sz="2205" dirty="0">
                <a:solidFill>
                  <a:schemeClr val="bg1"/>
                </a:solidFill>
              </a:rPr>
              <a:t>    	</a:t>
            </a:r>
            <a:r>
              <a:rPr lang="es-ES" altLang="es-PE" sz="2205" dirty="0">
                <a:solidFill>
                  <a:srgbClr val="0000FF"/>
                </a:solidFill>
              </a:rPr>
              <a:t>l)</a:t>
            </a:r>
            <a:r>
              <a:rPr lang="es-ES" altLang="es-PE" sz="2205" dirty="0">
                <a:solidFill>
                  <a:schemeClr val="bg1"/>
                </a:solidFill>
              </a:rPr>
              <a:t> El éter es un medio que se define de tal manera que la luz tenga rapidez igual a c respecto de él.</a:t>
            </a:r>
          </a:p>
          <a:p>
            <a:pPr marL="1140936" lvl="1" indent="-636964">
              <a:buNone/>
            </a:pPr>
            <a:r>
              <a:rPr lang="es-ES" altLang="es-PE" sz="2205" dirty="0">
                <a:solidFill>
                  <a:schemeClr val="bg1"/>
                </a:solidFill>
              </a:rPr>
              <a:t>	</a:t>
            </a:r>
            <a:r>
              <a:rPr lang="es-ES" altLang="es-PE" sz="2205" dirty="0">
                <a:solidFill>
                  <a:srgbClr val="0000FF"/>
                </a:solidFill>
              </a:rPr>
              <a:t>ll)</a:t>
            </a:r>
            <a:r>
              <a:rPr lang="es-ES" altLang="es-PE" sz="2205" dirty="0">
                <a:solidFill>
                  <a:schemeClr val="bg1"/>
                </a:solidFill>
              </a:rPr>
              <a:t> El éter se asume de tal manera que la luz cumple las TG respecto de él.</a:t>
            </a:r>
          </a:p>
          <a:p>
            <a:pPr marL="1140936" lvl="1" indent="-636964">
              <a:buNone/>
            </a:pPr>
            <a:r>
              <a:rPr lang="es-ES" altLang="es-PE" sz="2205" dirty="0">
                <a:solidFill>
                  <a:schemeClr val="bg1"/>
                </a:solidFill>
              </a:rPr>
              <a:t>		OEM </a:t>
            </a:r>
            <a:r>
              <a:rPr lang="es-ES" altLang="es-PE" sz="2205" dirty="0">
                <a:solidFill>
                  <a:schemeClr val="bg1"/>
                </a:solidFill>
                <a:sym typeface="Wingdings" panose="05000000000000000000" pitchFamily="2" charset="2"/>
              </a:rPr>
              <a:t> OM=MEC</a:t>
            </a:r>
            <a:endParaRPr lang="es-ES" altLang="es-PE" sz="220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934679" y="2272243"/>
            <a:ext cx="4385074" cy="1953612"/>
          </a:xfrm>
          <a:prstGeom prst="rect">
            <a:avLst/>
          </a:prstGeom>
          <a:solidFill>
            <a:schemeClr val="accent2">
              <a:alpha val="23921"/>
            </a:schemeClr>
          </a:solidFill>
          <a:ln w="12700" algn="ctr">
            <a:solidFill>
              <a:schemeClr val="bg1"/>
            </a:solidFill>
            <a:prstDash val="lgDash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764"/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66442"/>
              </p:ext>
            </p:extLst>
          </p:nvPr>
        </p:nvGraphicFramePr>
        <p:xfrm>
          <a:off x="4060825" y="2549525"/>
          <a:ext cx="1962150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cuación" r:id="rId3" imgW="1104900" imgH="787400" progId="Equation.3">
                  <p:embed/>
                </p:oleObj>
              </mc:Choice>
              <mc:Fallback>
                <p:oleObj name="Ecuación" r:id="rId3" imgW="11049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2549525"/>
                        <a:ext cx="1962150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10911"/>
              </p:ext>
            </p:extLst>
          </p:nvPr>
        </p:nvGraphicFramePr>
        <p:xfrm>
          <a:off x="2484306" y="2716800"/>
          <a:ext cx="988685" cy="67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cuación" r:id="rId5" imgW="622030" imgH="431613" progId="Equation.3">
                  <p:embed/>
                </p:oleObj>
              </mc:Choice>
              <mc:Fallback>
                <p:oleObj name="Ecuación" r:id="rId5" imgW="622030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306" y="2716800"/>
                        <a:ext cx="988685" cy="675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56985" y="425467"/>
            <a:ext cx="7202690" cy="5298680"/>
          </a:xfrm>
          <a:prstGeom prst="rect">
            <a:avLst/>
          </a:prstGeom>
          <a:noFill/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2646" dirty="0">
                <a:solidFill>
                  <a:schemeClr val="bg1"/>
                </a:solidFill>
              </a:rPr>
              <a:t>	</a:t>
            </a:r>
            <a:r>
              <a:rPr lang="es-ES" altLang="es-PE" sz="2646" dirty="0" err="1">
                <a:solidFill>
                  <a:srgbClr val="FF3300"/>
                </a:solidFill>
              </a:rPr>
              <a:t>kk</a:t>
            </a:r>
            <a:r>
              <a:rPr lang="es-ES" altLang="es-PE" sz="2646" dirty="0">
                <a:solidFill>
                  <a:srgbClr val="FF3300"/>
                </a:solidFill>
              </a:rPr>
              <a:t>)</a:t>
            </a:r>
            <a:r>
              <a:rPr lang="es-ES" altLang="es-PE" sz="2646" dirty="0">
                <a:solidFill>
                  <a:schemeClr val="bg1"/>
                </a:solidFill>
              </a:rPr>
              <a:t> La Física Clásica supuestamente explicaría todo </a:t>
            </a:r>
            <a:r>
              <a:rPr lang="es-ES" altLang="es-PE" sz="2646" dirty="0">
                <a:solidFill>
                  <a:schemeClr val="bg1"/>
                </a:solidFill>
                <a:sym typeface="Wingdings" panose="05000000000000000000" pitchFamily="2" charset="2"/>
              </a:rPr>
              <a:t> Existencia del éter.</a:t>
            </a:r>
          </a:p>
          <a:p>
            <a:pPr>
              <a:buFontTx/>
              <a:buNone/>
            </a:pPr>
            <a:r>
              <a:rPr lang="es-ES" altLang="es-PE" sz="2646" dirty="0">
                <a:solidFill>
                  <a:schemeClr val="bg1"/>
                </a:solidFill>
                <a:sym typeface="Wingdings" panose="05000000000000000000" pitchFamily="2" charset="2"/>
              </a:rPr>
              <a:t>		Si  la luz cumple las TG se debería 	distinguir :    | c ±v|, c =3.10</a:t>
            </a:r>
            <a:r>
              <a:rPr lang="es-ES" altLang="es-PE" sz="2646" baseline="30000" dirty="0">
                <a:solidFill>
                  <a:schemeClr val="bg1"/>
                </a:solidFill>
                <a:sym typeface="Wingdings" panose="05000000000000000000" pitchFamily="2" charset="2"/>
              </a:rPr>
              <a:t>8 </a:t>
            </a:r>
          </a:p>
          <a:p>
            <a:pPr>
              <a:buFontTx/>
              <a:buNone/>
            </a:pPr>
            <a:endParaRPr lang="es-ES" altLang="es-PE" sz="2646" baseline="30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>
              <a:buFontTx/>
              <a:buNone/>
            </a:pPr>
            <a:endParaRPr lang="es-ES" altLang="es-PE" sz="2646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s-ES" altLang="es-PE" sz="2646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s-ES" altLang="es-PE" sz="2646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s-ES" altLang="es-PE" sz="2646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s-ES" altLang="es-PE" sz="2646" dirty="0">
                <a:solidFill>
                  <a:schemeClr val="bg1"/>
                </a:solidFill>
              </a:rPr>
              <a:t>		</a:t>
            </a:r>
          </a:p>
          <a:p>
            <a:pPr>
              <a:buFontTx/>
              <a:buNone/>
            </a:pPr>
            <a:r>
              <a:rPr lang="es-ES" altLang="es-PE" sz="2646" dirty="0">
                <a:solidFill>
                  <a:schemeClr val="bg1"/>
                </a:solidFill>
              </a:rPr>
              <a:t>		Esta aproximación solo se podría 	alcanzar con experimento de interferencia.</a:t>
            </a:r>
          </a:p>
          <a:p>
            <a:pPr>
              <a:buFontTx/>
              <a:buNone/>
            </a:pPr>
            <a:endParaRPr lang="es-ES" altLang="es-PE" sz="264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9037" y="626754"/>
            <a:ext cx="6878861" cy="4525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s-PE" sz="2646" dirty="0" err="1">
                <a:solidFill>
                  <a:srgbClr val="FF3300"/>
                </a:solidFill>
              </a:rPr>
              <a:t>kkk</a:t>
            </a:r>
            <a:r>
              <a:rPr lang="es-ES" altLang="es-PE" sz="2646" dirty="0">
                <a:solidFill>
                  <a:srgbClr val="FF3300"/>
                </a:solidFill>
              </a:rPr>
              <a:t>)</a:t>
            </a:r>
            <a:r>
              <a:rPr lang="es-ES" altLang="es-PE" sz="2646" dirty="0">
                <a:solidFill>
                  <a:schemeClr val="bg1"/>
                </a:solidFill>
              </a:rPr>
              <a:t> La </a:t>
            </a:r>
            <a:r>
              <a:rPr lang="es-ES" altLang="es-PE" sz="2646" dirty="0" err="1">
                <a:solidFill>
                  <a:schemeClr val="bg1"/>
                </a:solidFill>
              </a:rPr>
              <a:t>v</a:t>
            </a:r>
            <a:r>
              <a:rPr lang="es-ES" altLang="es-PE" sz="2646" baseline="-25000" dirty="0" err="1">
                <a:solidFill>
                  <a:schemeClr val="bg1"/>
                </a:solidFill>
              </a:rPr>
              <a:t>luz</a:t>
            </a:r>
            <a:r>
              <a:rPr lang="es-ES" altLang="es-PE" sz="2646" baseline="-25000" dirty="0">
                <a:solidFill>
                  <a:schemeClr val="bg1"/>
                </a:solidFill>
              </a:rPr>
              <a:t>  </a:t>
            </a:r>
            <a:r>
              <a:rPr lang="es-ES" altLang="es-PE" sz="2646" dirty="0">
                <a:solidFill>
                  <a:schemeClr val="bg1"/>
                </a:solidFill>
              </a:rPr>
              <a:t>= </a:t>
            </a:r>
            <a:r>
              <a:rPr lang="es-ES" altLang="es-PE" sz="2646" dirty="0" err="1">
                <a:solidFill>
                  <a:schemeClr val="bg1"/>
                </a:solidFill>
              </a:rPr>
              <a:t>v</a:t>
            </a:r>
            <a:r>
              <a:rPr lang="es-ES" altLang="es-PE" sz="2646" baseline="-25000" dirty="0" err="1">
                <a:solidFill>
                  <a:schemeClr val="bg1"/>
                </a:solidFill>
              </a:rPr>
              <a:t>luz</a:t>
            </a:r>
            <a:r>
              <a:rPr lang="es-ES" altLang="es-PE" sz="2646" dirty="0">
                <a:solidFill>
                  <a:schemeClr val="bg1"/>
                </a:solidFill>
              </a:rPr>
              <a:t>(O)</a:t>
            </a:r>
            <a:r>
              <a:rPr lang="es-ES" altLang="es-PE" sz="2646" baseline="-25000" dirty="0">
                <a:solidFill>
                  <a:schemeClr val="bg1"/>
                </a:solidFill>
              </a:rPr>
              <a:t> </a:t>
            </a:r>
            <a:r>
              <a:rPr lang="es-ES" altLang="es-PE" sz="2646" dirty="0">
                <a:solidFill>
                  <a:schemeClr val="bg1"/>
                </a:solidFill>
              </a:rPr>
              <a:t> si es que la luz es una OM.</a:t>
            </a:r>
          </a:p>
          <a:p>
            <a:endParaRPr lang="es-ES" altLang="es-PE" sz="2646" dirty="0">
              <a:solidFill>
                <a:schemeClr val="bg1"/>
              </a:solidFill>
            </a:endParaRPr>
          </a:p>
          <a:p>
            <a:endParaRPr lang="es-ES" altLang="es-PE" sz="1543" baseline="-25000" dirty="0">
              <a:solidFill>
                <a:schemeClr val="bg1"/>
              </a:solidFill>
            </a:endParaRPr>
          </a:p>
          <a:p>
            <a:pPr lvl="2" eaLnBrk="1" hangingPunct="1">
              <a:buFont typeface="Wingdings" panose="05000000000000000000" pitchFamily="2" charset="2"/>
              <a:buChar char="à"/>
            </a:pPr>
            <a:r>
              <a:rPr lang="es-ES" altLang="es-PE" sz="2646" dirty="0">
                <a:solidFill>
                  <a:srgbClr val="FFC000"/>
                </a:solidFill>
                <a:sym typeface="Wingdings" panose="05000000000000000000" pitchFamily="2" charset="2"/>
              </a:rPr>
              <a:t>Igual que con el sonido, V</a:t>
            </a:r>
            <a:r>
              <a:rPr lang="es-ES" altLang="es-PE" sz="2646" baseline="-25000" dirty="0">
                <a:solidFill>
                  <a:srgbClr val="FFC000"/>
                </a:solidFill>
                <a:sym typeface="Wingdings" panose="05000000000000000000" pitchFamily="2" charset="2"/>
              </a:rPr>
              <a:t>s</a:t>
            </a:r>
            <a:r>
              <a:rPr lang="es-ES" altLang="es-PE" sz="2646" dirty="0">
                <a:solidFill>
                  <a:srgbClr val="FFC000"/>
                </a:solidFill>
                <a:sym typeface="Wingdings" panose="05000000000000000000" pitchFamily="2" charset="2"/>
              </a:rPr>
              <a:t> = V</a:t>
            </a:r>
            <a:r>
              <a:rPr lang="es-ES" altLang="es-PE" sz="2646" baseline="-25000" dirty="0">
                <a:solidFill>
                  <a:srgbClr val="FFC000"/>
                </a:solidFill>
                <a:sym typeface="Wingdings" panose="05000000000000000000" pitchFamily="2" charset="2"/>
              </a:rPr>
              <a:t>s</a:t>
            </a:r>
            <a:r>
              <a:rPr lang="es-ES" altLang="es-PE" sz="2646" dirty="0">
                <a:solidFill>
                  <a:srgbClr val="FFC000"/>
                </a:solidFill>
                <a:sym typeface="Wingdings" panose="05000000000000000000" pitchFamily="2" charset="2"/>
              </a:rPr>
              <a:t>(o),</a:t>
            </a:r>
            <a:r>
              <a:rPr lang="es-ES" altLang="es-PE" sz="1764" dirty="0">
                <a:solidFill>
                  <a:srgbClr val="FFC000"/>
                </a:solidFill>
                <a:sym typeface="Wingdings" panose="05000000000000000000" pitchFamily="2" charset="2"/>
              </a:rPr>
              <a:t> Efecto </a:t>
            </a:r>
            <a:r>
              <a:rPr lang="es-ES" altLang="es-PE" sz="1764" dirty="0" err="1">
                <a:solidFill>
                  <a:srgbClr val="FFC000"/>
                </a:solidFill>
                <a:sym typeface="Wingdings" panose="05000000000000000000" pitchFamily="2" charset="2"/>
              </a:rPr>
              <a:t>Doppler</a:t>
            </a:r>
            <a:r>
              <a:rPr lang="es-ES" altLang="es-PE" sz="1764" dirty="0">
                <a:solidFill>
                  <a:srgbClr val="FFC000"/>
                </a:solidFill>
                <a:sym typeface="Wingdings" panose="05000000000000000000" pitchFamily="2" charset="2"/>
              </a:rPr>
              <a:t>.</a:t>
            </a:r>
          </a:p>
          <a:p>
            <a:pPr lvl="2" eaLnBrk="1" hangingPunct="1">
              <a:buFont typeface="Wingdings" panose="05000000000000000000" pitchFamily="2" charset="2"/>
              <a:buChar char="à"/>
            </a:pPr>
            <a:endParaRPr lang="es-ES" altLang="es-PE" sz="1543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altLang="es-PE" sz="3086" dirty="0">
                <a:solidFill>
                  <a:schemeClr val="bg1"/>
                </a:solidFill>
              </a:rPr>
              <a:t>Sin embargo, no existía ninguna  evidencia de que esto fuese así,  de tal forma que tendría que 	buscarse las causas revisando inclusive las TG. </a:t>
            </a:r>
          </a:p>
          <a:p>
            <a:endParaRPr lang="es-ES" altLang="es-PE" sz="154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230" y="158592"/>
            <a:ext cx="9087359" cy="1448938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3527" dirty="0" err="1">
                <a:solidFill>
                  <a:srgbClr val="FFFF00"/>
                </a:solidFill>
              </a:rPr>
              <a:t>jj</a:t>
            </a:r>
            <a:r>
              <a:rPr lang="es-ES" sz="3527" dirty="0">
                <a:solidFill>
                  <a:srgbClr val="FFFF00"/>
                </a:solidFill>
              </a:rPr>
              <a:t>) Experimento de </a:t>
            </a:r>
            <a:r>
              <a:rPr lang="es-ES" sz="3527" dirty="0" err="1">
                <a:solidFill>
                  <a:srgbClr val="FFFF00"/>
                </a:solidFill>
              </a:rPr>
              <a:t>Michelson-Morley</a:t>
            </a:r>
            <a:r>
              <a:rPr lang="es-ES" sz="3527" dirty="0">
                <a:solidFill>
                  <a:srgbClr val="FFFF00"/>
                </a:solidFill>
              </a:rPr>
              <a:t>               {1881-1887}</a:t>
            </a:r>
            <a:r>
              <a:rPr lang="es-ES" sz="3527" dirty="0"/>
              <a:t>	</a:t>
            </a:r>
          </a:p>
        </p:txBody>
      </p:sp>
      <p:graphicFrame>
        <p:nvGraphicFramePr>
          <p:cNvPr id="23" name="Object 2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8470532"/>
              </p:ext>
            </p:extLst>
          </p:nvPr>
        </p:nvGraphicFramePr>
        <p:xfrm>
          <a:off x="3210979" y="3533133"/>
          <a:ext cx="4372819" cy="1006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3" imgW="3860800" imgH="889000" progId="Equation.DSMT4">
                  <p:embed/>
                </p:oleObj>
              </mc:Choice>
              <mc:Fallback>
                <p:oleObj name="Equation" r:id="rId3" imgW="38608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979" y="3533133"/>
                        <a:ext cx="4372819" cy="1006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909829" y="3322614"/>
            <a:ext cx="0" cy="7139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3132234" y="2925380"/>
            <a:ext cx="0" cy="230115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909829" y="4512563"/>
            <a:ext cx="0" cy="7139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909831" y="4512562"/>
            <a:ext cx="63347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909829" y="4036583"/>
            <a:ext cx="0" cy="63522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 flipV="1">
            <a:off x="909830" y="4036583"/>
            <a:ext cx="316736" cy="31673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909830" y="3084625"/>
            <a:ext cx="2222404" cy="95195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909830" y="3084624"/>
            <a:ext cx="2222404" cy="1427939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432099" y="4036583"/>
            <a:ext cx="0" cy="1592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432099" y="4353319"/>
            <a:ext cx="0" cy="1592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 sz="1543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74608" y="4036584"/>
            <a:ext cx="397233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>
                <a:solidFill>
                  <a:schemeClr val="bg1"/>
                </a:solidFill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91343" y="3718098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l-GR" altLang="es-PE" sz="1984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50585" y="4036584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l-GR" altLang="es-PE" sz="1984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147819" y="4195827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l-GR" altLang="es-PE" sz="1984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988575" y="4036584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l-GR" altLang="es-PE" sz="198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210980" y="2844885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el-GR" altLang="es-PE" sz="1984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776626" y="4698684"/>
            <a:ext cx="1349191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Pantalla</a:t>
            </a:r>
            <a:endParaRPr lang="el-GR" altLang="es-PE" sz="198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591343" y="4433816"/>
            <a:ext cx="475980" cy="397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984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l-GR" altLang="es-PE" sz="1984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287442" y="1489411"/>
            <a:ext cx="7124786" cy="3962065"/>
          </a:xfrm>
          <a:prstGeom prst="rect">
            <a:avLst/>
          </a:prstGeom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1984" dirty="0">
                <a:solidFill>
                  <a:schemeClr val="bg1"/>
                </a:solidFill>
              </a:rPr>
              <a:t>	Se basa en fenómeno de interferencia de la luz que permite determinar, entre otras cosas, dimensiones muy pequeñas.</a:t>
            </a:r>
          </a:p>
          <a:p>
            <a:pPr>
              <a:buFontTx/>
              <a:buNone/>
            </a:pPr>
            <a:endParaRPr lang="es-ES" altLang="es-PE" sz="1984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s-ES" altLang="es-PE" sz="1984" dirty="0">
                <a:solidFill>
                  <a:srgbClr val="FF3300"/>
                </a:solidFill>
              </a:rPr>
              <a:t>	k)</a:t>
            </a:r>
            <a:r>
              <a:rPr lang="es-ES" altLang="es-PE" sz="1984" dirty="0"/>
              <a:t> </a:t>
            </a:r>
            <a:r>
              <a:rPr lang="es-ES" altLang="es-PE" sz="1984" b="1" u="sng" dirty="0">
                <a:solidFill>
                  <a:srgbClr val="993300"/>
                </a:solidFill>
              </a:rPr>
              <a:t>Conceptos previos</a:t>
            </a:r>
            <a:r>
              <a:rPr lang="es-ES" altLang="es-PE" sz="1984" dirty="0">
                <a:solidFill>
                  <a:srgbClr val="93CF17"/>
                </a:solidFill>
              </a:rPr>
              <a:t>: </a:t>
            </a:r>
            <a:r>
              <a:rPr lang="es-ES" altLang="es-PE" sz="1984" dirty="0">
                <a:solidFill>
                  <a:schemeClr val="bg1"/>
                </a:solidFill>
              </a:rPr>
              <a:t>Interferencia por difracción,</a:t>
            </a:r>
          </a:p>
          <a:p>
            <a:pPr>
              <a:buFontTx/>
              <a:buNone/>
            </a:pPr>
            <a:endParaRPr lang="es-PE" altLang="es-PE" sz="1984" dirty="0">
              <a:solidFill>
                <a:schemeClr val="bg1"/>
              </a:solidFill>
            </a:endParaRPr>
          </a:p>
          <a:p>
            <a:pPr>
              <a:buFontTx/>
              <a:buNone/>
            </a:pPr>
            <a:endParaRPr lang="es-ES" altLang="es-PE" sz="198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9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5750" y="214313"/>
            <a:ext cx="7137026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8984" indent="-188984" algn="l" defTabSz="755934" rtl="0" eaLnBrk="1" latinLnBrk="0" hangingPunct="1">
              <a:lnSpc>
                <a:spcPct val="90000"/>
              </a:lnSpc>
              <a:spcBef>
                <a:spcPts val="827"/>
              </a:spcBef>
              <a:buFont typeface="Arial" panose="020B0604020202020204" pitchFamily="34" charset="0"/>
              <a:buChar char="•"/>
              <a:defRPr sz="23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6951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4918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6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22885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853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8820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56787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34754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12722" indent="-188984" algn="l" defTabSz="755934" rtl="0" eaLnBrk="1" latinLnBrk="0" hangingPunct="1">
              <a:lnSpc>
                <a:spcPct val="90000"/>
              </a:lnSpc>
              <a:spcBef>
                <a:spcPts val="413"/>
              </a:spcBef>
              <a:buFont typeface="Arial" panose="020B0604020202020204" pitchFamily="34" charset="0"/>
              <a:buChar char="•"/>
              <a:defRPr sz="148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2800" dirty="0" err="1" smtClean="0">
                <a:solidFill>
                  <a:srgbClr val="FF3300"/>
                </a:solidFill>
              </a:rPr>
              <a:t>kk</a:t>
            </a:r>
            <a:r>
              <a:rPr lang="es-ES" altLang="es-PE" sz="2800" dirty="0" smtClean="0">
                <a:solidFill>
                  <a:srgbClr val="FF3300"/>
                </a:solidFill>
              </a:rPr>
              <a:t>)</a:t>
            </a:r>
            <a:r>
              <a:rPr lang="es-ES" altLang="es-PE" sz="2800" dirty="0" smtClean="0"/>
              <a:t> </a:t>
            </a:r>
            <a:r>
              <a:rPr lang="es-ES" altLang="es-PE" sz="2800" dirty="0" smtClean="0">
                <a:solidFill>
                  <a:schemeClr val="bg1"/>
                </a:solidFill>
              </a:rPr>
              <a:t>Esquema experimental: Interferómetro de M-M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594010" y="1198200"/>
            <a:ext cx="0" cy="4333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594010" y="1631587"/>
            <a:ext cx="431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626010" y="1414100"/>
            <a:ext cx="935037" cy="0"/>
          </a:xfrm>
          <a:prstGeom prst="line">
            <a:avLst/>
          </a:prstGeom>
          <a:noFill/>
          <a:ln w="9525" cap="rnd" cmpd="thickThin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43522" y="1414100"/>
            <a:ext cx="71438" cy="1152525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 rot="3120000" flipH="1">
            <a:off x="3070510" y="2084025"/>
            <a:ext cx="44450" cy="857250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1314735" y="2566625"/>
            <a:ext cx="863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043522" y="2566625"/>
            <a:ext cx="863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043522" y="1918925"/>
            <a:ext cx="0" cy="6477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178335" y="256662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3907122" y="2566625"/>
            <a:ext cx="5762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481797" y="2284050"/>
            <a:ext cx="0" cy="503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114960" y="2926987"/>
            <a:ext cx="57626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3978560" y="2926987"/>
            <a:ext cx="5032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691222" y="2782525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V="1">
            <a:off x="2394235" y="2279287"/>
            <a:ext cx="0" cy="287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2394235" y="1414100"/>
            <a:ext cx="0" cy="504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251360" y="1847487"/>
            <a:ext cx="360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1170272" y="2422162"/>
            <a:ext cx="144463" cy="144463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3114960" y="1918925"/>
            <a:ext cx="0" cy="6477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2970497" y="3270451"/>
            <a:ext cx="215900" cy="215900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2970497" y="3197426"/>
            <a:ext cx="215900" cy="73025"/>
          </a:xfrm>
          <a:prstGeom prst="ellips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1314735" y="2279287"/>
            <a:ext cx="360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481672" y="1855425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3259422" y="3125989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5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5202522" y="1055325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6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3402297" y="1055325"/>
            <a:ext cx="360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4410360" y="1990362"/>
            <a:ext cx="3603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auto">
          <a:xfrm>
            <a:off x="4699285" y="1055325"/>
            <a:ext cx="360362" cy="431800"/>
          </a:xfrm>
          <a:prstGeom prst="leftArrow">
            <a:avLst>
              <a:gd name="adj1" fmla="val 50000"/>
              <a:gd name="adj2" fmla="val 25000"/>
            </a:avLst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PE" altLang="es-PE" sz="1800"/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4096177" y="3136274"/>
            <a:ext cx="3326600" cy="2554545"/>
          </a:xfrm>
          <a:prstGeom prst="rect">
            <a:avLst/>
          </a:prstGeom>
          <a:noFill/>
          <a:ln w="38100" cmpd="dbl" algn="ctr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rabicPlain"/>
            </a:pP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</a:rPr>
              <a:t>Fuente de luz monocromática, </a:t>
            </a:r>
            <a:r>
              <a:rPr lang="el-GR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endParaRPr lang="es-ES" altLang="es-P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lain"/>
            </a:pP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Espejo semitransparente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3-4   Espejos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observador del patrón de interferencia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“viento del </a:t>
            </a:r>
            <a:r>
              <a:rPr lang="es-ES" altLang="es-P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eter</a:t>
            </a: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velocidad del </a:t>
            </a:r>
            <a:r>
              <a:rPr lang="es-ES" altLang="es-PE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eter</a:t>
            </a:r>
            <a:r>
              <a:rPr lang="es-ES" altLang="es-PE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respecto de </a:t>
            </a:r>
            <a:r>
              <a:rPr lang="es-ES" altLang="es-PE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Tierra</a:t>
            </a:r>
            <a:endParaRPr lang="es-ES" altLang="es-P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55 Grupo"/>
          <p:cNvGrpSpPr>
            <a:grpSpLocks/>
          </p:cNvGrpSpPr>
          <p:nvPr/>
        </p:nvGrpSpPr>
        <p:grpSpPr bwMode="auto">
          <a:xfrm>
            <a:off x="5808339" y="1507762"/>
            <a:ext cx="1327150" cy="1152525"/>
            <a:chOff x="6786578" y="1643049"/>
            <a:chExt cx="1327630" cy="1152531"/>
          </a:xfrm>
        </p:grpSpPr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786578" y="1643049"/>
              <a:ext cx="1326295" cy="11525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PE" altLang="es-PE" sz="1800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7366225" y="1858950"/>
              <a:ext cx="331908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chemeClr val="tx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7286821" y="1885937"/>
              <a:ext cx="142927" cy="11430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7531934" y="2147874"/>
              <a:ext cx="166243" cy="215900"/>
            </a:xfrm>
            <a:prstGeom prst="ellipse">
              <a:avLst/>
            </a:prstGeom>
            <a:solidFill>
              <a:srgbClr val="993300"/>
            </a:solidFill>
            <a:ln w="9525" algn="ctr">
              <a:solidFill>
                <a:srgbClr val="99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PE" altLang="es-PE" sz="1800"/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7143768" y="2071678"/>
              <a:ext cx="330661" cy="3667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s-PE" sz="1800">
                  <a:solidFill>
                    <a:srgbClr val="993300"/>
                  </a:solidFill>
                  <a:latin typeface="Arial" panose="020B0604020202020204" pitchFamily="34" charset="0"/>
                </a:rPr>
                <a:t>s</a:t>
              </a:r>
            </a:p>
          </p:txBody>
        </p:sp>
        <p:sp>
          <p:nvSpPr>
            <p:cNvPr id="42" name="Text Box 41"/>
            <p:cNvSpPr txBox="1">
              <a:spLocks noChangeArrowheads="1"/>
            </p:cNvSpPr>
            <p:nvPr/>
          </p:nvSpPr>
          <p:spPr bwMode="auto">
            <a:xfrm>
              <a:off x="7786710" y="1714488"/>
              <a:ext cx="248452" cy="3667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s-PE" sz="1800">
                  <a:latin typeface="Arial" panose="020B0604020202020204" pitchFamily="34" charset="0"/>
                </a:rPr>
                <a:t>v</a:t>
              </a:r>
            </a:p>
          </p:txBody>
        </p:sp>
        <p:sp>
          <p:nvSpPr>
            <p:cNvPr id="43" name="Text Box 42"/>
            <p:cNvSpPr txBox="1">
              <a:spLocks noChangeArrowheads="1"/>
            </p:cNvSpPr>
            <p:nvPr/>
          </p:nvSpPr>
          <p:spPr bwMode="auto">
            <a:xfrm>
              <a:off x="7286644" y="2428868"/>
              <a:ext cx="827564" cy="3667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s-PE" sz="1800">
                  <a:solidFill>
                    <a:srgbClr val="993300"/>
                  </a:solidFill>
                  <a:latin typeface="Arial" panose="020B0604020202020204" pitchFamily="34" charset="0"/>
                </a:rPr>
                <a:t>eter</a:t>
              </a:r>
            </a:p>
          </p:txBody>
        </p:sp>
      </p:grpSp>
      <p:graphicFrame>
        <p:nvGraphicFramePr>
          <p:cNvPr id="44" name="Object 4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77648526"/>
              </p:ext>
            </p:extLst>
          </p:nvPr>
        </p:nvGraphicFramePr>
        <p:xfrm>
          <a:off x="313773" y="3559376"/>
          <a:ext cx="3568700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3" imgW="2616200" imgH="1524000" progId="Equation.DSMT4">
                  <p:embed/>
                </p:oleObj>
              </mc:Choice>
              <mc:Fallback>
                <p:oleObj name="Equation" r:id="rId3" imgW="2616200" imgH="152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773" y="3559376"/>
                        <a:ext cx="3568700" cy="207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46 Conector recto de flecha"/>
          <p:cNvCxnSpPr/>
          <p:nvPr/>
        </p:nvCxnSpPr>
        <p:spPr>
          <a:xfrm rot="10800000" flipV="1">
            <a:off x="3132422" y="2498362"/>
            <a:ext cx="731838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41"/>
          <p:cNvSpPr txBox="1">
            <a:spLocks noChangeArrowheads="1"/>
          </p:cNvSpPr>
          <p:nvPr/>
        </p:nvSpPr>
        <p:spPr bwMode="auto">
          <a:xfrm>
            <a:off x="5835504" y="1645872"/>
            <a:ext cx="249237" cy="36671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PE" altLang="es-PE" sz="1800" dirty="0">
                <a:latin typeface="Arial" panose="020B0604020202020204" pitchFamily="34" charset="0"/>
              </a:rPr>
              <a:t>T</a:t>
            </a:r>
            <a:endParaRPr lang="es-ES" altLang="es-PE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1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68313" y="1382713"/>
          <a:ext cx="4697412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3" imgW="2641600" imgH="2260600" progId="Equation.DSMT4">
                  <p:embed/>
                </p:oleObj>
              </mc:Choice>
              <mc:Fallback>
                <p:oleObj name="Equation" r:id="rId3" imgW="2641600" imgH="226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382713"/>
                        <a:ext cx="4697412" cy="401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929187" y="3392488"/>
            <a:ext cx="2630488" cy="1746250"/>
            <a:chOff x="703" y="2470"/>
            <a:chExt cx="1657" cy="1100"/>
          </a:xfrm>
        </p:grpSpPr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703" y="2614"/>
              <a:ext cx="7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s-PE" sz="1800">
                  <a:solidFill>
                    <a:schemeClr val="bg1"/>
                  </a:solidFill>
                  <a:latin typeface="Arial" panose="020B0604020202020204" pitchFamily="34" charset="0"/>
                </a:rPr>
                <a:t>V</a:t>
              </a:r>
              <a:r>
                <a:rPr lang="es-ES" altLang="es-PE" sz="1800" baseline="-25000">
                  <a:solidFill>
                    <a:schemeClr val="bg1"/>
                  </a:solidFill>
                  <a:latin typeface="Arial" panose="020B0604020202020204" pitchFamily="34" charset="0"/>
                </a:rPr>
                <a:t>luz/o’</a:t>
              </a:r>
            </a:p>
          </p:txBody>
        </p: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1002" y="2470"/>
              <a:ext cx="1358" cy="1100"/>
              <a:chOff x="1002" y="2470"/>
              <a:chExt cx="1358" cy="1100"/>
            </a:xfrm>
          </p:grpSpPr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 flipV="1">
                <a:off x="1697" y="2470"/>
                <a:ext cx="182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1002" y="2478"/>
                <a:ext cx="1358" cy="1092"/>
                <a:chOff x="1002" y="2478"/>
                <a:chExt cx="1358" cy="1092"/>
              </a:xfrm>
            </p:grpSpPr>
            <p:sp>
              <p:nvSpPr>
                <p:cNvPr id="10" name="AutoShape 6"/>
                <p:cNvSpPr>
                  <a:spLocks noChangeArrowheads="1"/>
                </p:cNvSpPr>
                <p:nvPr/>
              </p:nvSpPr>
              <p:spPr bwMode="auto">
                <a:xfrm rot="-5400000">
                  <a:off x="1042" y="2456"/>
                  <a:ext cx="817" cy="862"/>
                </a:xfrm>
                <a:prstGeom prst="rtTriangle">
                  <a:avLst/>
                </a:prstGeom>
                <a:noFill/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s-PE" altLang="es-PE" sz="1800"/>
                </a:p>
              </p:txBody>
            </p:sp>
            <p:sp>
              <p:nvSpPr>
                <p:cNvPr id="11" name="Rectangle 10"/>
                <p:cNvSpPr>
                  <a:spLocks noChangeArrowheads="1"/>
                </p:cNvSpPr>
                <p:nvPr/>
              </p:nvSpPr>
              <p:spPr bwMode="auto">
                <a:xfrm>
                  <a:off x="1946" y="2704"/>
                  <a:ext cx="41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" altLang="es-PE" sz="1800">
                      <a:solidFill>
                        <a:srgbClr val="F2F2F2"/>
                      </a:solidFill>
                      <a:latin typeface="Arial" panose="020B0604020202020204" pitchFamily="34" charset="0"/>
                    </a:rPr>
                    <a:t>V</a:t>
                  </a:r>
                  <a:r>
                    <a:rPr lang="es-ES" altLang="es-PE" sz="1800" baseline="-25000">
                      <a:solidFill>
                        <a:srgbClr val="F2F2F2"/>
                      </a:solidFill>
                      <a:latin typeface="Arial" panose="020B0604020202020204" pitchFamily="34" charset="0"/>
                    </a:rPr>
                    <a:t>luz/o</a:t>
                  </a:r>
                </a:p>
              </p:txBody>
            </p:sp>
            <p:sp>
              <p:nvSpPr>
                <p:cNvPr id="12" name="Rectangle 13"/>
                <p:cNvSpPr>
                  <a:spLocks noChangeArrowheads="1"/>
                </p:cNvSpPr>
                <p:nvPr/>
              </p:nvSpPr>
              <p:spPr bwMode="auto">
                <a:xfrm>
                  <a:off x="1111" y="3339"/>
                  <a:ext cx="792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s-ES" altLang="es-PE" sz="180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V</a:t>
                  </a:r>
                  <a:r>
                    <a:rPr lang="es-ES" altLang="es-PE" sz="1800" baseline="-25000">
                      <a:solidFill>
                        <a:schemeClr val="bg1"/>
                      </a:solidFill>
                      <a:latin typeface="Arial" panose="020B0604020202020204" pitchFamily="34" charset="0"/>
                    </a:rPr>
                    <a:t>eter/tierra</a:t>
                  </a:r>
                </a:p>
              </p:txBody>
            </p:sp>
            <p:sp>
              <p:nvSpPr>
                <p:cNvPr id="13" name="Line 13"/>
                <p:cNvSpPr>
                  <a:spLocks noChangeShapeType="1"/>
                </p:cNvSpPr>
                <p:nvPr/>
              </p:nvSpPr>
              <p:spPr bwMode="auto">
                <a:xfrm flipH="1" flipV="1">
                  <a:off x="1002" y="3293"/>
                  <a:ext cx="22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14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881" y="2490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8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Mármol blanco"/>
          <p:cNvSpPr txBox="1"/>
          <p:nvPr/>
        </p:nvSpPr>
        <p:spPr>
          <a:xfrm>
            <a:off x="-1" y="328540"/>
            <a:ext cx="7559675" cy="848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5585" tIns="37782" rIns="75585" bIns="37782" anchor="ctr" anchorCtr="0">
            <a:noAutofit/>
          </a:bodyPr>
          <a:lstStyle/>
          <a:p>
            <a:endParaRPr sz="1488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431" y="449201"/>
            <a:ext cx="6815613" cy="607155"/>
          </a:xfrm>
          <a:prstGeom prst="rect">
            <a:avLst/>
          </a:prstGeom>
          <a:noFill/>
          <a:ln>
            <a:noFill/>
          </a:ln>
        </p:spPr>
        <p:txBody>
          <a:bodyPr vert="horz" lIns="75585" tIns="37782" rIns="75585" bIns="37782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FF0000"/>
              </a:buClr>
              <a:buSzPct val="25000"/>
            </a:pPr>
            <a:r>
              <a:rPr lang="es-419" sz="2976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1) TEOR</a:t>
            </a:r>
            <a:r>
              <a:rPr lang="es-419" sz="2976" dirty="0">
                <a:solidFill>
                  <a:srgbClr val="FF0000"/>
                </a:solidFill>
              </a:rPr>
              <a:t>Í</a:t>
            </a:r>
            <a:r>
              <a:rPr lang="es-419" sz="2976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 DE LA RELATIVIDAD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idx="1"/>
          </p:nvPr>
        </p:nvSpPr>
        <p:spPr>
          <a:xfrm>
            <a:off x="311431" y="1698772"/>
            <a:ext cx="7181691" cy="3307110"/>
          </a:xfrm>
          <a:prstGeom prst="rect">
            <a:avLst/>
          </a:prstGeom>
          <a:noFill/>
          <a:ln>
            <a:noFill/>
          </a:ln>
        </p:spPr>
        <p:txBody>
          <a:bodyPr vert="horz" lIns="75585" tIns="37782" rIns="75585" bIns="37782" rtlCol="0" anchor="t" anchorCtr="0">
            <a:noAutofit/>
          </a:bodyPr>
          <a:lstStyle/>
          <a:p>
            <a:pPr marL="283484" indent="-283484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SzPct val="25000"/>
              <a:buNone/>
            </a:pPr>
            <a:r>
              <a:rPr lang="es-419" sz="1984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1.0 </a:t>
            </a:r>
            <a:r>
              <a:rPr lang="es-419" sz="1984" u="sng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INTRODUCCI</a:t>
            </a:r>
            <a:r>
              <a:rPr lang="es-419" sz="1984" u="sng" dirty="0">
                <a:solidFill>
                  <a:srgbClr val="FFC000"/>
                </a:solidFill>
              </a:rPr>
              <a:t>Ó</a:t>
            </a:r>
            <a:r>
              <a:rPr lang="es-419" sz="1984" u="sng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</a:p>
          <a:p>
            <a:pPr marL="661463" indent="-283484">
              <a:lnSpc>
                <a:spcPct val="100000"/>
              </a:lnSpc>
              <a:spcBef>
                <a:spcPts val="529"/>
              </a:spcBef>
              <a:buClr>
                <a:srgbClr val="FFFF00"/>
              </a:buClr>
              <a:buSzPct val="25000"/>
              <a:buNone/>
            </a:pPr>
            <a:r>
              <a:rPr lang="es-419" sz="1984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i) “Estado de las cosas en física”</a:t>
            </a:r>
          </a:p>
          <a:p>
            <a:pPr marL="661463" indent="-283484">
              <a:lnSpc>
                <a:spcPct val="115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j) </a:t>
            </a: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-1900  Radiación del cuerpo</a:t>
            </a:r>
            <a:r>
              <a:rPr lang="es-419" sz="1984" dirty="0">
                <a:solidFill>
                  <a:schemeClr val="lt2"/>
                </a:solidFill>
              </a:rPr>
              <a:t> </a:t>
            </a: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negro ~1868, </a:t>
            </a:r>
          </a:p>
          <a:p>
            <a:pPr marL="0" indent="0">
              <a:lnSpc>
                <a:spcPct val="115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chemeClr val="lt2"/>
                </a:solidFill>
              </a:rPr>
              <a:t>         </a:t>
            </a: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Kirchhoff</a:t>
            </a:r>
          </a:p>
          <a:p>
            <a:pPr marL="283484" indent="-283484">
              <a:lnSpc>
                <a:spcPct val="100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es-419" b="0" i="0" u="none" strike="noStrike" cap="none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lang="es-PE" b="0" i="0" u="none" strike="noStrike" cap="none" dirty="0" smtClean="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3484" indent="-283484">
              <a:lnSpc>
                <a:spcPct val="100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endParaRPr lang="es-419" b="0" i="0" u="none" strike="noStrike" cap="none" dirty="0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lnSpc>
                <a:spcPct val="100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chemeClr val="lt2"/>
                </a:solidFill>
              </a:rPr>
              <a:t>         </a:t>
            </a: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-1900,  	  Max Planck</a:t>
            </a:r>
          </a:p>
          <a:p>
            <a:pPr marL="283484" indent="-283484">
              <a:lnSpc>
                <a:spcPct val="100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			 &gt; Introduce la física cuántica</a:t>
            </a:r>
          </a:p>
          <a:p>
            <a:pPr marL="283484" indent="-283484">
              <a:lnSpc>
                <a:spcPct val="100000"/>
              </a:lnSpc>
              <a:spcBef>
                <a:spcPts val="529"/>
              </a:spcBef>
              <a:buClr>
                <a:schemeClr val="lt1"/>
              </a:buClr>
              <a:buSzPct val="25000"/>
              <a:buNone/>
            </a:pPr>
            <a:r>
              <a:rPr lang="es-419" sz="1984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			 &gt; Frecuencia de oscilación de moléculas		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106" y="2771498"/>
            <a:ext cx="519093" cy="76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461" y="3693459"/>
            <a:ext cx="784763" cy="81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90831628"/>
              </p:ext>
            </p:extLst>
          </p:nvPr>
        </p:nvGraphicFramePr>
        <p:xfrm>
          <a:off x="1889689" y="101791"/>
          <a:ext cx="4249738" cy="389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3" imgW="2476500" imgH="2209800" progId="Equation.DSMT4">
                  <p:embed/>
                </p:oleObj>
              </mc:Choice>
              <mc:Fallback>
                <p:oleObj name="Equation" r:id="rId3" imgW="2476500" imgH="220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689" y="101791"/>
                        <a:ext cx="4249738" cy="389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918139" y="4015169"/>
            <a:ext cx="61928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 dirty="0">
                <a:solidFill>
                  <a:schemeClr val="bg1"/>
                </a:solidFill>
                <a:latin typeface="Arial" panose="020B0604020202020204" pitchFamily="34" charset="0"/>
              </a:rPr>
              <a:t>Para eliminar posibles diferencias entre los brazos {L} giramos el equipo 90º con lo cual el    </a:t>
            </a:r>
            <a:r>
              <a:rPr lang="es-ES" altLang="es-PE" sz="1800" dirty="0">
                <a:solidFill>
                  <a:schemeClr val="bg1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</a:t>
            </a:r>
            <a:r>
              <a:rPr lang="es-ES" altLang="es-PE" sz="1800" dirty="0">
                <a:solidFill>
                  <a:schemeClr val="bg1"/>
                </a:solidFill>
                <a:latin typeface="Arial" panose="020B0604020202020204" pitchFamily="34" charset="0"/>
              </a:rPr>
              <a:t>d     se duplica,</a:t>
            </a:r>
          </a:p>
        </p:txBody>
      </p:sp>
      <p:graphicFrame>
        <p:nvGraphicFramePr>
          <p:cNvPr id="6" name="Object 2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29721361"/>
              </p:ext>
            </p:extLst>
          </p:nvPr>
        </p:nvGraphicFramePr>
        <p:xfrm>
          <a:off x="3259419" y="4788000"/>
          <a:ext cx="12223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5" imgW="710891" imgH="418918" progId="Equation.DSMT4">
                  <p:embed/>
                </p:oleObj>
              </mc:Choice>
              <mc:Fallback>
                <p:oleObj name="Equation" r:id="rId5" imgW="710891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419" y="4788000"/>
                        <a:ext cx="12223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6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660853"/>
              </p:ext>
            </p:extLst>
          </p:nvPr>
        </p:nvGraphicFramePr>
        <p:xfrm>
          <a:off x="179389" y="959410"/>
          <a:ext cx="4268259" cy="210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Equation" r:id="rId3" imgW="2908300" imgH="1320800" progId="Equation.DSMT4">
                  <p:embed/>
                </p:oleObj>
              </mc:Choice>
              <mc:Fallback>
                <p:oleObj name="Equation" r:id="rId3" imgW="2908300" imgH="1320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9" y="959410"/>
                        <a:ext cx="4268259" cy="2106519"/>
                      </a:xfrm>
                      <a:prstGeom prst="rect">
                        <a:avLst/>
                      </a:prstGeom>
                      <a:solidFill>
                        <a:srgbClr val="CCFFFF">
                          <a:alpha val="20000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254000"/>
            <a:ext cx="43926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 dirty="0">
                <a:solidFill>
                  <a:schemeClr val="bg1"/>
                </a:solidFill>
                <a:latin typeface="Arial" panose="020B0604020202020204" pitchFamily="34" charset="0"/>
              </a:rPr>
              <a:t>Ahora, definamos el corrimiento ,</a:t>
            </a:r>
            <a:endParaRPr lang="es-ES" altLang="es-PE" sz="1800" dirty="0">
              <a:latin typeface="Arial" panose="020B0604020202020204" pitchFamily="34" charset="0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004951"/>
              </p:ext>
            </p:extLst>
          </p:nvPr>
        </p:nvGraphicFramePr>
        <p:xfrm>
          <a:off x="4944269" y="296863"/>
          <a:ext cx="9826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5" imgW="482391" imgH="393529" progId="Equation.DSMT4">
                  <p:embed/>
                </p:oleObj>
              </mc:Choice>
              <mc:Fallback>
                <p:oleObj name="Equation" r:id="rId5" imgW="482391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4269" y="296863"/>
                        <a:ext cx="98266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4739297" y="1339826"/>
            <a:ext cx="2847600" cy="1458491"/>
            <a:chOff x="3560" y="663"/>
            <a:chExt cx="1996" cy="1089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605" y="1117"/>
              <a:ext cx="1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560" y="1661"/>
              <a:ext cx="1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3960" y="663"/>
              <a:ext cx="1596" cy="1089"/>
              <a:chOff x="3960" y="663"/>
              <a:chExt cx="1596" cy="1089"/>
            </a:xfrm>
          </p:grpSpPr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4059" y="663"/>
                <a:ext cx="171" cy="454"/>
              </a:xfrm>
              <a:prstGeom prst="rect">
                <a:avLst/>
              </a:prstGeom>
              <a:solidFill>
                <a:schemeClr val="bg2">
                  <a:alpha val="45097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s-PE" altLang="es-PE" sz="1800"/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3960" y="1215"/>
                <a:ext cx="190" cy="446"/>
              </a:xfrm>
              <a:prstGeom prst="rect">
                <a:avLst/>
              </a:prstGeom>
              <a:solidFill>
                <a:schemeClr val="bg2">
                  <a:alpha val="45097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s-PE" altLang="es-PE" sz="1800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 flipV="1">
                <a:off x="4286" y="1298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4014" y="175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H="1">
                <a:off x="4286" y="175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PE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4513" y="1253"/>
                <a:ext cx="1043" cy="3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es-ES" sz="1600" dirty="0">
                    <a:solidFill>
                      <a:schemeClr val="bg1">
                        <a:lumMod val="95000"/>
                      </a:schemeClr>
                    </a:solidFill>
                    <a:latin typeface="Arial" charset="0"/>
                  </a:rPr>
                  <a:t>Patrón de interferencia</a:t>
                </a:r>
              </a:p>
            </p:txBody>
          </p:sp>
        </p:grpSp>
      </p:grpSp>
      <p:sp>
        <p:nvSpPr>
          <p:cNvPr id="17" name="Text Box 17" descr="Mármol blanco"/>
          <p:cNvSpPr txBox="1">
            <a:spLocks noChangeArrowheads="1"/>
          </p:cNvSpPr>
          <p:nvPr/>
        </p:nvSpPr>
        <p:spPr bwMode="auto">
          <a:xfrm>
            <a:off x="200171" y="3673968"/>
            <a:ext cx="7129463" cy="1614487"/>
          </a:xfrm>
          <a:prstGeom prst="rect">
            <a:avLst/>
          </a:prstGeom>
          <a:blipFill dpi="0" rotWithShape="1">
            <a:blip r:embed="rId7">
              <a:alphaModFix amt="73000"/>
            </a:blip>
            <a:srcRect/>
            <a:tile tx="0" ty="0" sx="100000" sy="100000" flip="none" algn="tl"/>
          </a:blip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</a:rPr>
              <a:t>Según el desacuerdo </a:t>
            </a:r>
            <a:r>
              <a:rPr lang="es-ES" altLang="es-PE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teo-exp</a:t>
            </a: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</a:rPr>
              <a:t> se concluye que el </a:t>
            </a:r>
            <a:r>
              <a:rPr lang="es-ES" altLang="es-PE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eter</a:t>
            </a: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</a:rPr>
              <a:t> no existe: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</a:rPr>
              <a:t>El éter no existe bajo la aproximación del experimento.</a:t>
            </a:r>
          </a:p>
          <a:p>
            <a:pPr eaLnBrk="1" hangingPunct="1">
              <a:spcBef>
                <a:spcPct val="50000"/>
              </a:spcBef>
            </a:pPr>
            <a:r>
              <a:rPr lang="es-ES" altLang="es-PE" sz="1800" dirty="0">
                <a:latin typeface="Arial" panose="020B0604020202020204" pitchFamily="34" charset="0"/>
              </a:rPr>
              <a:t>Luz no cumple con las TG</a:t>
            </a: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 Transformaciones de  </a:t>
            </a:r>
            <a:r>
              <a:rPr lang="es-ES" altLang="es-PE" sz="1800" dirty="0" err="1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Lorentz</a:t>
            </a:r>
            <a:r>
              <a:rPr lang="es-ES" altLang="es-PE" sz="1800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, TL (1890)</a:t>
            </a:r>
            <a:endParaRPr lang="es-ES" altLang="es-PE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53581" y="899228"/>
            <a:ext cx="7106095" cy="3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972" indent="-503972">
              <a:buClr>
                <a:schemeClr val="dk1"/>
              </a:buClr>
              <a:buSzPct val="25000"/>
            </a:pPr>
            <a:r>
              <a:rPr lang="es-419" sz="1984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419" sz="1984" dirty="0" err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jj</a:t>
            </a:r>
            <a:r>
              <a:rPr lang="es-419" sz="1984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s-419" sz="1984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419" sz="1984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1905  : Teoría de la 					     Relatividad Especial</a:t>
            </a:r>
          </a:p>
          <a:p>
            <a:pPr marL="503972" indent="-503972">
              <a:spcBef>
                <a:spcPts val="529"/>
              </a:spcBef>
              <a:buClr>
                <a:schemeClr val="dk1"/>
              </a:buClr>
              <a:buSzPct val="25000"/>
            </a:pPr>
            <a:r>
              <a:rPr lang="es-419" sz="1984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503972" indent="-503972">
              <a:spcBef>
                <a:spcPts val="529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984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A.Einstein</a:t>
            </a:r>
            <a:endParaRPr lang="es-419" sz="1984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529"/>
              </a:spcBef>
              <a:buClr>
                <a:schemeClr val="dk1"/>
              </a:buClr>
              <a:buSzPct val="100000"/>
            </a:pPr>
            <a:endParaRPr lang="es-419" sz="1653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529"/>
              </a:spcBef>
              <a:buClr>
                <a:schemeClr val="dk1"/>
              </a:buClr>
              <a:buSzPct val="100000"/>
            </a:pPr>
            <a:endParaRPr lang="es-419" sz="1653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529"/>
              </a:spcBef>
              <a:buClr>
                <a:schemeClr val="dk1"/>
              </a:buClr>
              <a:buSzPct val="100000"/>
            </a:pPr>
            <a:endParaRPr lang="es-419" sz="1653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529"/>
              </a:spcBef>
              <a:buClr>
                <a:schemeClr val="dk1"/>
              </a:buClr>
              <a:buSzPct val="100000"/>
            </a:pPr>
            <a:endParaRPr lang="es-419" sz="1653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503972" indent="-503972">
              <a:spcBef>
                <a:spcPts val="529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984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     no son absolutos.</a:t>
            </a:r>
          </a:p>
          <a:p>
            <a:pPr marL="503972" indent="-503972">
              <a:spcBef>
                <a:spcPts val="529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984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t dilata.</a:t>
            </a:r>
            <a:endParaRPr lang="es-PE" sz="1653" dirty="0">
              <a:solidFill>
                <a:schemeClr val="bg1"/>
              </a:solidFill>
            </a:endParaRPr>
          </a:p>
        </p:txBody>
      </p:sp>
      <p:pic>
        <p:nvPicPr>
          <p:cNvPr id="1028" name="Picture 4" descr="Resultado de imagen para e = mc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953" y="602570"/>
            <a:ext cx="1553934" cy="155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650085" y="2063938"/>
            <a:ext cx="2929374" cy="133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57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-Teoría de la relatividad,                			    </a:t>
            </a:r>
          </a:p>
          <a:p>
            <a:r>
              <a:rPr lang="es-419" sz="1157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-Movimiento Browniano, 	    	</a:t>
            </a:r>
          </a:p>
          <a:p>
            <a:r>
              <a:rPr lang="es-419" sz="1157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-Efecto fotoeléctrico  </a:t>
            </a:r>
          </a:p>
          <a:p>
            <a:r>
              <a:rPr lang="es-419" sz="1157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</a:p>
          <a:p>
            <a:r>
              <a:rPr lang="es-419" sz="1157" b="1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-Equivalencia masa - energía</a:t>
            </a:r>
            <a:endParaRPr lang="es-PE" sz="1157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Resultado de imagen para albert einste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60" y="2439462"/>
            <a:ext cx="1583819" cy="191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008544" y="3556991"/>
                <a:ext cx="407163" cy="35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315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s-PE" sz="2315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s-PE" sz="1488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44" y="3556991"/>
                <a:ext cx="407163" cy="356251"/>
              </a:xfrm>
              <a:prstGeom prst="rect">
                <a:avLst/>
              </a:prstGeom>
              <a:blipFill rotWithShape="0">
                <a:blip r:embed="rId4"/>
                <a:stretch>
                  <a:fillRect l="-13433" r="-11940" b="-8475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5"/>
          <p:cNvSpPr txBox="1">
            <a:spLocks noGrp="1"/>
          </p:cNvSpPr>
          <p:nvPr>
            <p:ph type="title"/>
          </p:nvPr>
        </p:nvSpPr>
        <p:spPr>
          <a:xfrm>
            <a:off x="73040" y="530138"/>
            <a:ext cx="7194474" cy="814996"/>
          </a:xfrm>
          <a:prstGeom prst="rect">
            <a:avLst/>
          </a:prstGeom>
          <a:noFill/>
          <a:ln>
            <a:noFill/>
          </a:ln>
        </p:spPr>
        <p:txBody>
          <a:bodyPr vert="horz" lIns="75585" tIns="37782" rIns="75585" bIns="37782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FFFF00"/>
              </a:buClr>
              <a:buSzPct val="25000"/>
            </a:pPr>
            <a:r>
              <a:rPr lang="es-419" sz="3307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ii) Antecedentes de la teoría Relatividad (TR)</a:t>
            </a:r>
          </a:p>
        </p:txBody>
      </p:sp>
      <p:sp>
        <p:nvSpPr>
          <p:cNvPr id="5" name="Shape 276"/>
          <p:cNvSpPr txBox="1">
            <a:spLocks noGrp="1"/>
          </p:cNvSpPr>
          <p:nvPr>
            <p:ph idx="1"/>
          </p:nvPr>
        </p:nvSpPr>
        <p:spPr>
          <a:xfrm>
            <a:off x="326797" y="1763492"/>
            <a:ext cx="6803708" cy="2806356"/>
          </a:xfrm>
          <a:prstGeom prst="rect">
            <a:avLst/>
          </a:prstGeom>
          <a:noFill/>
          <a:ln>
            <a:noFill/>
          </a:ln>
        </p:spPr>
        <p:txBody>
          <a:bodyPr vert="horz" lIns="75585" tIns="37782" rIns="75585" bIns="37782" rtlCol="0" anchor="t" anchorCtr="0">
            <a:noAutofit/>
          </a:bodyPr>
          <a:lstStyle/>
          <a:p>
            <a:pPr marL="283484" indent="-283484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s-419" sz="2646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física clásica de Newton  permite a un móvil alcanzar cualquier velocidad , v.</a:t>
            </a:r>
          </a:p>
        </p:txBody>
      </p:sp>
      <p:grpSp>
        <p:nvGrpSpPr>
          <p:cNvPr id="6" name="Shape 277"/>
          <p:cNvGrpSpPr/>
          <p:nvPr/>
        </p:nvGrpSpPr>
        <p:grpSpPr>
          <a:xfrm>
            <a:off x="862274" y="2807631"/>
            <a:ext cx="1786112" cy="718077"/>
            <a:chOff x="1042987" y="2558371"/>
            <a:chExt cx="2160437" cy="1158090"/>
          </a:xfrm>
        </p:grpSpPr>
        <p:sp>
          <p:nvSpPr>
            <p:cNvPr id="7" name="Shape 278"/>
            <p:cNvSpPr txBox="1"/>
            <p:nvPr/>
          </p:nvSpPr>
          <p:spPr>
            <a:xfrm>
              <a:off x="1476375" y="3141661"/>
              <a:ext cx="1079400" cy="574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75585" tIns="37782" rIns="75585" bIns="37782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s-419" sz="1488" dirty="0">
                  <a:solidFill>
                    <a:schemeClr val="bg1"/>
                  </a:solidFill>
                </a:rPr>
                <a:t>m</a:t>
              </a:r>
            </a:p>
          </p:txBody>
        </p:sp>
        <p:cxnSp>
          <p:nvCxnSpPr>
            <p:cNvPr id="8" name="Shape 279"/>
            <p:cNvCxnSpPr/>
            <p:nvPr/>
          </p:nvCxnSpPr>
          <p:spPr>
            <a:xfrm>
              <a:off x="1042987" y="3716337"/>
              <a:ext cx="20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" name="Shape 280"/>
            <p:cNvCxnSpPr/>
            <p:nvPr/>
          </p:nvCxnSpPr>
          <p:spPr>
            <a:xfrm>
              <a:off x="2555875" y="3429000"/>
              <a:ext cx="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10" name="Shape 281"/>
            <p:cNvCxnSpPr/>
            <p:nvPr/>
          </p:nvCxnSpPr>
          <p:spPr>
            <a:xfrm>
              <a:off x="1835150" y="2997200"/>
              <a:ext cx="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11" name="Shape 282"/>
            <p:cNvSpPr txBox="1"/>
            <p:nvPr/>
          </p:nvSpPr>
          <p:spPr>
            <a:xfrm>
              <a:off x="1860684" y="2558371"/>
              <a:ext cx="309295" cy="366600"/>
            </a:xfrm>
            <a:prstGeom prst="rect">
              <a:avLst/>
            </a:prstGeom>
            <a:noFill/>
            <a:ln>
              <a:noFill/>
            </a:ln>
          </p:spPr>
          <p:txBody>
            <a:bodyPr lIns="75585" tIns="37782" rIns="75585" bIns="37782" anchor="t" anchorCtr="0">
              <a:noAutofit/>
            </a:bodyPr>
            <a:lstStyle/>
            <a:p>
              <a:pPr>
                <a:buClr>
                  <a:schemeClr val="dk1"/>
                </a:buClr>
                <a:buSzPct val="25000"/>
              </a:pPr>
              <a:r>
                <a:rPr lang="es-419" sz="1488" dirty="0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12" name="Shape 283"/>
            <p:cNvSpPr txBox="1"/>
            <p:nvPr/>
          </p:nvSpPr>
          <p:spPr>
            <a:xfrm>
              <a:off x="2771724" y="2899043"/>
              <a:ext cx="431700" cy="366601"/>
            </a:xfrm>
            <a:prstGeom prst="rect">
              <a:avLst/>
            </a:prstGeom>
            <a:noFill/>
            <a:ln>
              <a:noFill/>
            </a:ln>
          </p:spPr>
          <p:txBody>
            <a:bodyPr lIns="75585" tIns="37782" rIns="75585" bIns="37782" anchor="t" anchorCtr="0">
              <a:noAutofit/>
            </a:bodyPr>
            <a:lstStyle/>
            <a:p>
              <a:pPr>
                <a:buClr>
                  <a:schemeClr val="lt1"/>
                </a:buClr>
                <a:buSzPct val="25000"/>
              </a:pPr>
              <a:r>
                <a:rPr lang="es-419" sz="1488" dirty="0">
                  <a:solidFill>
                    <a:schemeClr val="lt1"/>
                  </a:solidFill>
                </a:rPr>
                <a:t>F</a:t>
              </a:r>
            </a:p>
          </p:txBody>
        </p:sp>
      </p:grpSp>
      <p:sp>
        <p:nvSpPr>
          <p:cNvPr id="13" name="Shape 284"/>
          <p:cNvSpPr txBox="1"/>
          <p:nvPr/>
        </p:nvSpPr>
        <p:spPr>
          <a:xfrm>
            <a:off x="3838815" y="2923617"/>
            <a:ext cx="2845036" cy="317870"/>
          </a:xfrm>
          <a:prstGeom prst="rect">
            <a:avLst/>
          </a:prstGeom>
          <a:noFill/>
          <a:ln>
            <a:noFill/>
          </a:ln>
        </p:spPr>
        <p:txBody>
          <a:bodyPr lIns="75585" tIns="37782" rIns="75585" bIns="37782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s-419" sz="1488" dirty="0">
                <a:solidFill>
                  <a:schemeClr val="lt1"/>
                </a:solidFill>
              </a:rPr>
              <a:t>V → C : velocidad de la luz </a:t>
            </a:r>
          </a:p>
        </p:txBody>
      </p:sp>
      <p:sp>
        <p:nvSpPr>
          <p:cNvPr id="14" name="Shape 285"/>
          <p:cNvSpPr/>
          <p:nvPr/>
        </p:nvSpPr>
        <p:spPr>
          <a:xfrm>
            <a:off x="2469936" y="3500910"/>
            <a:ext cx="4940055" cy="1976198"/>
          </a:xfrm>
          <a:prstGeom prst="irregularSeal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75585" tIns="37782" rIns="75585" bIns="37782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s-419" sz="1488" dirty="0">
                <a:solidFill>
                  <a:schemeClr val="bg1"/>
                </a:solidFill>
              </a:rPr>
              <a:t> ! Veremos que esto no es cierto puesto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s-419" sz="1488" dirty="0">
                <a:solidFill>
                  <a:schemeClr val="bg1"/>
                </a:solidFill>
              </a:rPr>
              <a:t> que v siempre será menor que c !</a:t>
            </a:r>
          </a:p>
        </p:txBody>
      </p:sp>
    </p:spTree>
    <p:extLst>
      <p:ext uri="{BB962C8B-B14F-4D97-AF65-F5344CB8AC3E}">
        <p14:creationId xmlns:p14="http://schemas.microsoft.com/office/powerpoint/2010/main" val="33910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1426" y="304674"/>
            <a:ext cx="5968536" cy="930731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352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LUZ :</a:t>
            </a:r>
            <a:r>
              <a:rPr lang="es-ES" sz="352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fundamental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12932" y="1439917"/>
            <a:ext cx="6845020" cy="3910322"/>
          </a:xfrm>
          <a:prstGeom prst="rect">
            <a:avLst/>
          </a:prstGeom>
          <a:solidFill>
            <a:schemeClr val="bg1">
              <a:alpha val="39999"/>
            </a:schemeClr>
          </a:solidFill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2646" dirty="0"/>
              <a:t>  Según Maxwell </a:t>
            </a:r>
            <a:r>
              <a:rPr lang="es-ES" altLang="es-PE" sz="2646" dirty="0">
                <a:sym typeface="Wingdings" panose="05000000000000000000" pitchFamily="2" charset="2"/>
              </a:rPr>
              <a:t>la Luz es una OEM, </a:t>
            </a:r>
          </a:p>
          <a:p>
            <a:pPr>
              <a:buFontTx/>
              <a:buNone/>
            </a:pPr>
            <a:r>
              <a:rPr lang="es-ES" altLang="es-PE" sz="2646" dirty="0">
                <a:sym typeface="Wingdings" panose="05000000000000000000" pitchFamily="2" charset="2"/>
              </a:rPr>
              <a:t>  sin embargo para algunos físicos es OM </a:t>
            </a:r>
            <a:r>
              <a:rPr lang="es-ES" altLang="es-PE" sz="2646" b="1" dirty="0">
                <a:solidFill>
                  <a:srgbClr val="FF3300"/>
                </a:solidFill>
                <a:sym typeface="Wingdings" panose="05000000000000000000" pitchFamily="2" charset="2"/>
              </a:rPr>
              <a:t>?!</a:t>
            </a:r>
          </a:p>
          <a:p>
            <a:pPr lvl="1"/>
            <a:r>
              <a:rPr lang="es-ES" altLang="es-PE" sz="2205" dirty="0">
                <a:solidFill>
                  <a:srgbClr val="E5E500"/>
                </a:solidFill>
              </a:rPr>
              <a:t>Problema del ETER</a:t>
            </a:r>
            <a:r>
              <a:rPr lang="es-ES" altLang="es-PE" sz="1102" dirty="0">
                <a:solidFill>
                  <a:srgbClr val="E5E500"/>
                </a:solidFill>
              </a:rPr>
              <a:t> </a:t>
            </a:r>
            <a:r>
              <a:rPr lang="es-ES" altLang="es-PE" sz="2205" dirty="0">
                <a:solidFill>
                  <a:srgbClr val="E5E500"/>
                </a:solidFill>
              </a:rPr>
              <a:t>: </a:t>
            </a:r>
            <a:r>
              <a:rPr lang="es-ES" altLang="es-PE" sz="2205" dirty="0"/>
              <a:t>Medio de propagación de la luz</a:t>
            </a:r>
          </a:p>
          <a:p>
            <a:pPr lvl="1">
              <a:buFontTx/>
              <a:buNone/>
            </a:pPr>
            <a:endParaRPr lang="es-ES" altLang="es-PE" sz="2205" dirty="0"/>
          </a:p>
          <a:p>
            <a:pPr lvl="2">
              <a:buFont typeface="Wingdings" panose="05000000000000000000" pitchFamily="2" charset="2"/>
              <a:buChar char="à"/>
            </a:pPr>
            <a:r>
              <a:rPr lang="es-ES" altLang="es-PE" sz="1984" dirty="0">
                <a:sym typeface="Wingdings" panose="05000000000000000000" pitchFamily="2" charset="2"/>
              </a:rPr>
              <a:t>Experimento de </a:t>
            </a:r>
            <a:r>
              <a:rPr lang="es-ES" altLang="es-PE" sz="1984" dirty="0" err="1">
                <a:sym typeface="Wingdings" panose="05000000000000000000" pitchFamily="2" charset="2"/>
              </a:rPr>
              <a:t>Michelson</a:t>
            </a:r>
            <a:r>
              <a:rPr lang="es-ES" altLang="es-PE" sz="1984" dirty="0">
                <a:sym typeface="Wingdings" panose="05000000000000000000" pitchFamily="2" charset="2"/>
              </a:rPr>
              <a:t>- </a:t>
            </a:r>
            <a:r>
              <a:rPr lang="es-ES" altLang="es-PE" sz="1984" dirty="0" err="1">
                <a:sym typeface="Wingdings" panose="05000000000000000000" pitchFamily="2" charset="2"/>
              </a:rPr>
              <a:t>Morley</a:t>
            </a:r>
            <a:endParaRPr lang="es-ES" altLang="es-PE" sz="1984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s-ES" altLang="es-PE" sz="2646" dirty="0"/>
              <a:t>      1881 - 1887</a:t>
            </a:r>
          </a:p>
        </p:txBody>
      </p:sp>
      <p:pic>
        <p:nvPicPr>
          <p:cNvPr id="1026" name="Picture 2" descr="Resultado de imagen para Michelson  Morley f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31" y="3578699"/>
            <a:ext cx="2536136" cy="15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72480" y="281089"/>
            <a:ext cx="6291714" cy="932709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</a:t>
            </a:r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s-E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5549" y="1213798"/>
            <a:ext cx="6399018" cy="4104563"/>
          </a:xfrm>
          <a:prstGeom prst="rect">
            <a:avLst/>
          </a:prstGeom>
          <a:solidFill>
            <a:schemeClr val="bg1"/>
          </a:solidFill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altLang="es-PE" sz="1736" dirty="0"/>
              <a:t>Aceleradores</a:t>
            </a:r>
          </a:p>
          <a:p>
            <a:pPr>
              <a:lnSpc>
                <a:spcPct val="150000"/>
              </a:lnSpc>
            </a:pPr>
            <a:r>
              <a:rPr lang="es-ES" altLang="es-PE" sz="1736" dirty="0"/>
              <a:t>Espectrómetros</a:t>
            </a:r>
          </a:p>
          <a:p>
            <a:pPr>
              <a:lnSpc>
                <a:spcPct val="150000"/>
              </a:lnSpc>
            </a:pPr>
            <a:r>
              <a:rPr lang="es-ES" altLang="es-PE" sz="1736" dirty="0"/>
              <a:t>Lanzamientos de cohetes</a:t>
            </a:r>
          </a:p>
          <a:p>
            <a:pPr>
              <a:lnSpc>
                <a:spcPct val="150000"/>
              </a:lnSpc>
            </a:pPr>
            <a:r>
              <a:rPr lang="es-ES" altLang="es-PE" sz="1736" dirty="0"/>
              <a:t>Viajes espaciales</a:t>
            </a:r>
          </a:p>
          <a:p>
            <a:pPr>
              <a:lnSpc>
                <a:spcPct val="150000"/>
              </a:lnSpc>
            </a:pPr>
            <a:r>
              <a:rPr lang="es-ES" altLang="es-PE" sz="1736" dirty="0"/>
              <a:t>Telecomunicaciones</a:t>
            </a:r>
          </a:p>
          <a:p>
            <a:pPr>
              <a:lnSpc>
                <a:spcPct val="150000"/>
              </a:lnSpc>
            </a:pPr>
            <a:r>
              <a:rPr lang="es-PE" altLang="es-PE" sz="1736" dirty="0"/>
              <a:t>Supervivencia</a:t>
            </a:r>
            <a:endParaRPr lang="es-ES" altLang="es-PE" sz="1736" dirty="0"/>
          </a:p>
          <a:p>
            <a:pPr>
              <a:lnSpc>
                <a:spcPct val="150000"/>
              </a:lnSpc>
            </a:pPr>
            <a:r>
              <a:rPr lang="es-ES" altLang="es-PE" sz="1736" dirty="0"/>
              <a:t>“La evolución de la física”</a:t>
            </a:r>
          </a:p>
          <a:p>
            <a:pPr lvl="1">
              <a:lnSpc>
                <a:spcPct val="150000"/>
              </a:lnSpc>
            </a:pPr>
            <a:r>
              <a:rPr lang="es-ES" altLang="es-PE" sz="1488" dirty="0"/>
              <a:t>A Einstein y L </a:t>
            </a:r>
            <a:r>
              <a:rPr lang="es-ES" altLang="es-PE" sz="1488" dirty="0" err="1"/>
              <a:t>Infeld</a:t>
            </a:r>
            <a:endParaRPr lang="es-ES" altLang="es-PE" sz="1488" dirty="0"/>
          </a:p>
          <a:p>
            <a:pPr lvl="1">
              <a:lnSpc>
                <a:spcPct val="150000"/>
              </a:lnSpc>
              <a:buFontTx/>
              <a:buNone/>
            </a:pPr>
            <a:r>
              <a:rPr lang="es-ES" altLang="es-PE" sz="1488" dirty="0"/>
              <a:t>   </a:t>
            </a:r>
            <a:r>
              <a:rPr lang="es-ES" altLang="es-PE" sz="1488" dirty="0">
                <a:sym typeface="Wingdings" panose="05000000000000000000" pitchFamily="2" charset="2"/>
              </a:rPr>
              <a:t> “La belleza de la nueva teoría” (TR)</a:t>
            </a:r>
            <a:endParaRPr lang="es-ES" altLang="es-PE" sz="1488" dirty="0"/>
          </a:p>
        </p:txBody>
      </p:sp>
      <p:pic>
        <p:nvPicPr>
          <p:cNvPr id="2050" name="Picture 2" descr="Resultado de imagen para lanzamiento de cohet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85" y="1432614"/>
            <a:ext cx="2626609" cy="118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gp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91" y="3935260"/>
            <a:ext cx="2778577" cy="138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94758" y="307975"/>
            <a:ext cx="6950787" cy="1448938"/>
          </a:xfrm>
        </p:spPr>
        <p:txBody>
          <a:bodyPr/>
          <a:lstStyle/>
          <a:p>
            <a:pPr eaLnBrk="1" hangingPunct="1">
              <a:defRPr/>
            </a:pPr>
            <a:r>
              <a:rPr lang="es-ES" sz="4409" dirty="0">
                <a:solidFill>
                  <a:srgbClr val="FFFF00"/>
                </a:solidFill>
              </a:rPr>
              <a:t>1,1) </a:t>
            </a:r>
            <a:r>
              <a:rPr lang="es-ES" sz="4409" b="1" dirty="0">
                <a:solidFill>
                  <a:srgbClr val="FFFF00"/>
                </a:solidFill>
              </a:rPr>
              <a:t>Desarrollo de las Teorías Relativistas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143" y="1707975"/>
            <a:ext cx="6295180" cy="3544998"/>
          </a:xfrm>
          <a:prstGeom prst="rect">
            <a:avLst/>
          </a:prstGeom>
          <a:gradFill rotWithShape="1">
            <a:gsLst>
              <a:gs pos="0">
                <a:srgbClr val="00B050"/>
              </a:gs>
              <a:gs pos="100000">
                <a:srgbClr val="000099">
                  <a:gamma/>
                  <a:tint val="0"/>
                  <a:invGamma/>
                </a:srgbClr>
              </a:gs>
              <a:gs pos="100000">
                <a:srgbClr val="92D050"/>
              </a:gs>
            </a:gsLst>
            <a:lin ang="5400000" scaled="1"/>
          </a:gradFill>
          <a:ln>
            <a:miter lim="800000"/>
            <a:headEnd/>
            <a:tailEnd/>
          </a:ln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7959" indent="-727959">
              <a:buFontTx/>
              <a:buAutoNum type="romanLcParenR"/>
              <a:defRPr/>
            </a:pPr>
            <a:r>
              <a:rPr lang="es-ES" sz="2000" b="1" dirty="0"/>
              <a:t>Teoría Newtoniana , TRN</a:t>
            </a:r>
          </a:p>
          <a:p>
            <a:pPr marL="727959" indent="-727959">
              <a:buNone/>
              <a:defRPr/>
            </a:pPr>
            <a:r>
              <a:rPr lang="es-ES" sz="2000" dirty="0"/>
              <a:t>	</a:t>
            </a:r>
            <a:r>
              <a:rPr lang="es-ES" sz="2000" b="1" dirty="0"/>
              <a:t>j) </a:t>
            </a:r>
            <a:r>
              <a:rPr lang="es-ES" sz="2000" b="1" u="sng" dirty="0"/>
              <a:t>Referente a los Observadores</a:t>
            </a:r>
          </a:p>
          <a:p>
            <a:pPr marL="727959" indent="-727959">
              <a:buNone/>
              <a:defRPr/>
            </a:pPr>
            <a:r>
              <a:rPr lang="es-ES" sz="2000" dirty="0"/>
              <a:t>		Las LN se cumplen para        	observadores inerciales.</a:t>
            </a:r>
          </a:p>
          <a:p>
            <a:pPr marL="727959" indent="-727959">
              <a:buNone/>
              <a:defRPr/>
            </a:pPr>
            <a:r>
              <a:rPr lang="es-ES" sz="2000" dirty="0"/>
              <a:t>		&gt; Los </a:t>
            </a:r>
            <a:r>
              <a:rPr lang="es-ES" sz="2000" dirty="0" err="1"/>
              <a:t>SRI</a:t>
            </a:r>
            <a:r>
              <a:rPr lang="es-ES" sz="2000" baseline="-25000" dirty="0" err="1"/>
              <a:t>s</a:t>
            </a:r>
            <a:r>
              <a:rPr lang="es-ES" sz="2000" dirty="0"/>
              <a:t> son </a:t>
            </a:r>
            <a:r>
              <a:rPr lang="es-ES" sz="2000" dirty="0">
                <a:sym typeface="Symbol" pitchFamily="18" charset="2"/>
              </a:rPr>
              <a:t></a:t>
            </a:r>
            <a:r>
              <a:rPr lang="es-ES" sz="2000" baseline="-25000" dirty="0"/>
              <a:t>s</a:t>
            </a:r>
            <a:r>
              <a:rPr lang="es-ES" sz="2000" dirty="0"/>
              <a:t>.</a:t>
            </a:r>
            <a:endParaRPr lang="es-ES" sz="2000" baseline="-25000" dirty="0"/>
          </a:p>
          <a:p>
            <a:pPr marL="727959" indent="-727959">
              <a:buNone/>
              <a:defRPr/>
            </a:pPr>
            <a:r>
              <a:rPr lang="es-ES" sz="2000" dirty="0"/>
              <a:t>		&gt; “Las leyes de la mecánica son iguales para cualquier observador inercial(SRI)” </a:t>
            </a:r>
          </a:p>
          <a:p>
            <a:pPr marL="727959" indent="-727959">
              <a:buNone/>
              <a:defRPr/>
            </a:pPr>
            <a:endParaRPr lang="es-ES" sz="1736" dirty="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731326" y="4396668"/>
            <a:ext cx="4814218" cy="94193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s-ES" altLang="es-PE" sz="1543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No es necesario tener un observador absoluto.</a:t>
            </a:r>
          </a:p>
        </p:txBody>
      </p:sp>
    </p:spTree>
    <p:extLst>
      <p:ext uri="{BB962C8B-B14F-4D97-AF65-F5344CB8AC3E}">
        <p14:creationId xmlns:p14="http://schemas.microsoft.com/office/powerpoint/2010/main" val="42786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6534" y="785067"/>
            <a:ext cx="6801957" cy="437516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s-ES" sz="3086" dirty="0">
                <a:solidFill>
                  <a:schemeClr val="bg1"/>
                </a:solidFill>
              </a:rPr>
              <a:t>   La igualdad de las leyes mecánicas para estos observadores implica que no se tendrá experimento alguno que los diferencie; esto se debe  a que para ellos son equivalentes la E, </a:t>
            </a:r>
            <a:r>
              <a:rPr lang="es-ES" sz="3086" b="1" dirty="0">
                <a:solidFill>
                  <a:schemeClr val="bg1"/>
                </a:solidFill>
              </a:rPr>
              <a:t>p</a:t>
            </a:r>
            <a:r>
              <a:rPr lang="es-ES" sz="3086" dirty="0">
                <a:solidFill>
                  <a:schemeClr val="bg1"/>
                </a:solidFill>
              </a:rPr>
              <a:t> , etc. </a:t>
            </a:r>
          </a:p>
          <a:p>
            <a:pPr>
              <a:buFontTx/>
              <a:buNone/>
              <a:defRPr/>
            </a:pPr>
            <a:endParaRPr lang="es-ES" sz="3086" dirty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s-ES" sz="3086" dirty="0">
                <a:solidFill>
                  <a:schemeClr val="bg1"/>
                </a:solidFill>
              </a:rPr>
              <a:t> No se les podría diferenciar de alguna manera. Por lo tanto, describen el universo de igual forma.</a:t>
            </a:r>
          </a:p>
        </p:txBody>
      </p:sp>
    </p:spTree>
    <p:extLst>
      <p:ext uri="{BB962C8B-B14F-4D97-AF65-F5344CB8AC3E}">
        <p14:creationId xmlns:p14="http://schemas.microsoft.com/office/powerpoint/2010/main" val="681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30131" y="2035212"/>
            <a:ext cx="6894354" cy="1164750"/>
          </a:xfrm>
          <a:prstGeom prst="rect">
            <a:avLst/>
          </a:prstGeom>
          <a:noFill/>
        </p:spPr>
        <p:txBody>
          <a:bodyPr vert="horz" lIns="100796" tIns="50398" rIns="100796" bIns="50398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s-ES" altLang="es-PE" sz="1984" b="1" dirty="0">
                <a:solidFill>
                  <a:schemeClr val="bg1"/>
                </a:solidFill>
              </a:rPr>
              <a:t>  Sin embargo, por ejemplo, en el fenómeno movimiento, la trayectoria observada por cada observador sería diferente, aunque la descripción resulta siempre equivalente.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340792" y="345841"/>
            <a:ext cx="4126323" cy="1189949"/>
            <a:chOff x="1338" y="1026"/>
            <a:chExt cx="2358" cy="68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338" y="1525"/>
              <a:ext cx="2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791" y="1389"/>
              <a:ext cx="136" cy="1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016" y="1389"/>
              <a:ext cx="136" cy="1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54" y="1026"/>
              <a:ext cx="54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sz="1543">
                  <a:solidFill>
                    <a:schemeClr val="bg1"/>
                  </a:solidFill>
                  <a:latin typeface="Arial" panose="020B0604020202020204" pitchFamily="34" charset="0"/>
                </a:rPr>
                <a:t>V=0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4" y="1026"/>
              <a:ext cx="54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sz="1543" dirty="0">
                  <a:solidFill>
                    <a:schemeClr val="bg1"/>
                  </a:solidFill>
                  <a:latin typeface="Arial" panose="020B0604020202020204" pitchFamily="34" charset="0"/>
                </a:rPr>
                <a:t>V=</a:t>
              </a:r>
              <a:r>
                <a:rPr lang="es-ES" altLang="es-PE" sz="1543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cte</a:t>
              </a:r>
              <a:endParaRPr lang="es-ES" altLang="es-PE" sz="1543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791" y="1570"/>
              <a:ext cx="136" cy="13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3016" y="1570"/>
              <a:ext cx="136" cy="13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1837" y="1570"/>
              <a:ext cx="0" cy="1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061" y="1570"/>
              <a:ext cx="0" cy="1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3198" y="1570"/>
              <a:ext cx="0" cy="4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</p:grpSp>
      <p:grpSp>
        <p:nvGrpSpPr>
          <p:cNvPr id="16" name="24 Grupo"/>
          <p:cNvGrpSpPr>
            <a:grpSpLocks/>
          </p:cNvGrpSpPr>
          <p:nvPr/>
        </p:nvGrpSpPr>
        <p:grpSpPr bwMode="auto">
          <a:xfrm>
            <a:off x="3839334" y="3359206"/>
            <a:ext cx="2603888" cy="1410439"/>
            <a:chOff x="4716463" y="4652963"/>
            <a:chExt cx="2362211" cy="1279539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5219702" y="4797427"/>
              <a:ext cx="933454" cy="1128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298"/>
                </a:cxn>
                <a:cxn ang="0">
                  <a:pos x="105" y="355"/>
                </a:cxn>
                <a:cxn ang="0">
                  <a:pos x="144" y="403"/>
                </a:cxn>
                <a:cxn ang="0">
                  <a:pos x="432" y="413"/>
                </a:cxn>
                <a:cxn ang="0">
                  <a:pos x="480" y="442"/>
                </a:cxn>
                <a:cxn ang="0">
                  <a:pos x="537" y="480"/>
                </a:cxn>
                <a:cxn ang="0">
                  <a:pos x="576" y="586"/>
                </a:cxn>
                <a:cxn ang="0">
                  <a:pos x="585" y="711"/>
                </a:cxn>
              </a:cxnLst>
              <a:rect l="0" t="0" r="r" b="b"/>
              <a:pathLst>
                <a:path w="588" h="711">
                  <a:moveTo>
                    <a:pt x="0" y="0"/>
                  </a:moveTo>
                  <a:cubicBezTo>
                    <a:pt x="2" y="28"/>
                    <a:pt x="19" y="253"/>
                    <a:pt x="48" y="298"/>
                  </a:cubicBezTo>
                  <a:cubicBezTo>
                    <a:pt x="62" y="321"/>
                    <a:pt x="86" y="336"/>
                    <a:pt x="105" y="355"/>
                  </a:cubicBezTo>
                  <a:cubicBezTo>
                    <a:pt x="109" y="359"/>
                    <a:pt x="131" y="402"/>
                    <a:pt x="144" y="403"/>
                  </a:cubicBezTo>
                  <a:cubicBezTo>
                    <a:pt x="240" y="412"/>
                    <a:pt x="336" y="410"/>
                    <a:pt x="432" y="413"/>
                  </a:cubicBezTo>
                  <a:cubicBezTo>
                    <a:pt x="485" y="432"/>
                    <a:pt x="438" y="411"/>
                    <a:pt x="480" y="442"/>
                  </a:cubicBezTo>
                  <a:cubicBezTo>
                    <a:pt x="498" y="456"/>
                    <a:pt x="537" y="480"/>
                    <a:pt x="537" y="480"/>
                  </a:cubicBezTo>
                  <a:cubicBezTo>
                    <a:pt x="550" y="519"/>
                    <a:pt x="552" y="552"/>
                    <a:pt x="576" y="586"/>
                  </a:cubicBezTo>
                  <a:cubicBezTo>
                    <a:pt x="588" y="672"/>
                    <a:pt x="585" y="630"/>
                    <a:pt x="585" y="711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ES" sz="1543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6215074" y="5500702"/>
              <a:ext cx="863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sz="1543" i="1">
                  <a:solidFill>
                    <a:schemeClr val="bg1"/>
                  </a:solidFill>
                  <a:latin typeface="Arial" panose="020B0604020202020204" pitchFamily="34" charset="0"/>
                </a:rPr>
                <a:t>T=T(o)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003800" y="4652963"/>
              <a:ext cx="863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sz="1543">
                  <a:solidFill>
                    <a:schemeClr val="bg1"/>
                  </a:solidFill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716463" y="5661025"/>
              <a:ext cx="215900" cy="2159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 sz="1543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4787900" y="5661025"/>
              <a:ext cx="0" cy="2159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 sz="1543"/>
            </a:p>
          </p:txBody>
        </p:sp>
        <p:sp>
          <p:nvSpPr>
            <p:cNvPr id="22" name="23 Conector"/>
            <p:cNvSpPr/>
            <p:nvPr/>
          </p:nvSpPr>
          <p:spPr>
            <a:xfrm>
              <a:off x="5429253" y="5357821"/>
              <a:ext cx="100013" cy="100013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1543"/>
            </a:p>
          </p:txBody>
        </p:sp>
      </p:grpSp>
      <p:pic>
        <p:nvPicPr>
          <p:cNvPr id="3074" name="Picture 2" descr="Resultado de imagen para trayectoria cuerpo curva vector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1" y="3359205"/>
            <a:ext cx="2048813" cy="17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</TotalTime>
  <Words>606</Words>
  <Application>Microsoft Office PowerPoint</Application>
  <PresentationFormat>Personalizado</PresentationFormat>
  <Paragraphs>167</Paragraphs>
  <Slides>21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33" baseType="lpstr">
      <vt:lpstr>Roboto</vt:lpstr>
      <vt:lpstr>Calibri</vt:lpstr>
      <vt:lpstr>Verdana</vt:lpstr>
      <vt:lpstr>Merriweather</vt:lpstr>
      <vt:lpstr>Wingdings</vt:lpstr>
      <vt:lpstr>Arial</vt:lpstr>
      <vt:lpstr>Symbol</vt:lpstr>
      <vt:lpstr>Cambria Math</vt:lpstr>
      <vt:lpstr>Calibri Light</vt:lpstr>
      <vt:lpstr>Tema de Office</vt:lpstr>
      <vt:lpstr>Equation</vt:lpstr>
      <vt:lpstr>Ecuación</vt:lpstr>
      <vt:lpstr>FÍSICA MODERNA </vt:lpstr>
      <vt:lpstr>1) TEORÍA DE LA RELATIVIDAD</vt:lpstr>
      <vt:lpstr>Presentación de PowerPoint</vt:lpstr>
      <vt:lpstr>ii) Antecedentes de la teoría Relatividad (TR)</vt:lpstr>
      <vt:lpstr>LUZ :Problema fundamental</vt:lpstr>
      <vt:lpstr>iii) Aplicaciones</vt:lpstr>
      <vt:lpstr>1,1) Desarrollo de las Teorías Relativistas </vt:lpstr>
      <vt:lpstr>Presentación de PowerPoint</vt:lpstr>
      <vt:lpstr>Presentación de PowerPoint</vt:lpstr>
      <vt:lpstr>Presentación de PowerPoint</vt:lpstr>
      <vt:lpstr>jj) Referente a los tiempos</vt:lpstr>
      <vt:lpstr>ii) TR  Einsteiniana</vt:lpstr>
      <vt:lpstr>Presentación de PowerPoint</vt:lpstr>
      <vt:lpstr>1,2) Experimento de Michelson-Morley y las transformaciones lorentzianas</vt:lpstr>
      <vt:lpstr>Presentación de PowerPoint</vt:lpstr>
      <vt:lpstr>Presentación de PowerPoint</vt:lpstr>
      <vt:lpstr>jj) Experimento de Michelson-Morley               {1881-1887} 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MODERNA </dc:title>
  <cp:lastModifiedBy>diego e. lopez gil</cp:lastModifiedBy>
  <cp:revision>20</cp:revision>
  <dcterms:modified xsi:type="dcterms:W3CDTF">2017-02-09T17:53:00Z</dcterms:modified>
</cp:coreProperties>
</file>